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60" r:id="rId5"/>
    <p:sldId id="261" r:id="rId6"/>
    <p:sldId id="262" r:id="rId7"/>
    <p:sldId id="274" r:id="rId8"/>
    <p:sldId id="263" r:id="rId9"/>
    <p:sldId id="264" r:id="rId10"/>
    <p:sldId id="265" r:id="rId11"/>
    <p:sldId id="275" r:id="rId12"/>
    <p:sldId id="276" r:id="rId13"/>
    <p:sldId id="271" r:id="rId14"/>
    <p:sldId id="272" r:id="rId15"/>
    <p:sldId id="270" r:id="rId16"/>
    <p:sldId id="273" r:id="rId17"/>
    <p:sldId id="26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Rg st="1" end="17"/>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28" autoAdjust="0"/>
    <p:restoredTop sz="95033" autoAdjust="0"/>
  </p:normalViewPr>
  <p:slideViewPr>
    <p:cSldViewPr snapToGrid="0">
      <p:cViewPr varScale="1">
        <p:scale>
          <a:sx n="70" d="100"/>
          <a:sy n="70" d="100"/>
        </p:scale>
        <p:origin x="917" y="278"/>
      </p:cViewPr>
      <p:guideLst/>
    </p:cSldViewPr>
  </p:slideViewPr>
  <p:notesTextViewPr>
    <p:cViewPr>
      <p:scale>
        <a:sx n="125" d="100"/>
        <a:sy n="125" d="100"/>
      </p:scale>
      <p:origin x="0" y="0"/>
    </p:cViewPr>
  </p:notesTextViewPr>
  <p:notesViewPr>
    <p:cSldViewPr snapToGrid="0">
      <p:cViewPr varScale="1">
        <p:scale>
          <a:sx n="81" d="100"/>
          <a:sy n="81" d="100"/>
        </p:scale>
        <p:origin x="389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489DE-0D30-436F-A143-79071894A832}" type="datetimeFigureOut">
              <a:rPr lang="en-GB" smtClean="0"/>
              <a:t>23/07/2025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60FE57-6A1E-4351-9236-17CCB79498D4}" type="slidenum">
              <a:rPr lang="en-GB" smtClean="0"/>
              <a:t>‹#›</a:t>
            </a:fld>
            <a:endParaRPr lang="en-GB"/>
          </a:p>
        </p:txBody>
      </p:sp>
    </p:spTree>
    <p:extLst>
      <p:ext uri="{BB962C8B-B14F-4D97-AF65-F5344CB8AC3E}">
        <p14:creationId xmlns:p14="http://schemas.microsoft.com/office/powerpoint/2010/main" val="2319885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KAYLEIGH</a:t>
            </a:r>
          </a:p>
          <a:p>
            <a:r>
              <a:rPr lang="en-GB" dirty="0"/>
              <a:t>Fire Drill</a:t>
            </a:r>
          </a:p>
          <a:p>
            <a:r>
              <a:rPr lang="en-GB" dirty="0"/>
              <a:t>Phones off</a:t>
            </a:r>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a:t>
            </a:fld>
            <a:endParaRPr lang="en-GB"/>
          </a:p>
        </p:txBody>
      </p:sp>
    </p:spTree>
    <p:extLst>
      <p:ext uri="{BB962C8B-B14F-4D97-AF65-F5344CB8AC3E}">
        <p14:creationId xmlns:p14="http://schemas.microsoft.com/office/powerpoint/2010/main" val="3241320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KAYLEIGH</a:t>
            </a:r>
          </a:p>
        </p:txBody>
      </p:sp>
      <p:sp>
        <p:nvSpPr>
          <p:cNvPr id="4" name="Slide Number Placeholder 3"/>
          <p:cNvSpPr>
            <a:spLocks noGrp="1"/>
          </p:cNvSpPr>
          <p:nvPr>
            <p:ph type="sldNum" sz="quarter" idx="5"/>
          </p:nvPr>
        </p:nvSpPr>
        <p:spPr/>
        <p:txBody>
          <a:bodyPr/>
          <a:lstStyle/>
          <a:p>
            <a:fld id="{C560FE57-6A1E-4351-9236-17CCB79498D4}" type="slidenum">
              <a:rPr lang="en-GB" smtClean="0"/>
              <a:t>2</a:t>
            </a:fld>
            <a:endParaRPr lang="en-GB"/>
          </a:p>
        </p:txBody>
      </p:sp>
    </p:spTree>
    <p:extLst>
      <p:ext uri="{BB962C8B-B14F-4D97-AF65-F5344CB8AC3E}">
        <p14:creationId xmlns:p14="http://schemas.microsoft.com/office/powerpoint/2010/main" val="1867769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a:t>
            </a:r>
          </a:p>
          <a:p>
            <a:r>
              <a:rPr lang="en-GB" dirty="0"/>
              <a:t>It doesn’t matter which you are</a:t>
            </a:r>
          </a:p>
          <a:p>
            <a:r>
              <a:rPr lang="en-GB" dirty="0"/>
              <a:t>Letters for children – to only be opened by children!!!!!    That’s when they will find out</a:t>
            </a:r>
          </a:p>
          <a:p>
            <a:r>
              <a:rPr lang="en-GB" dirty="0"/>
              <a:t>As you will have noticed the children are all split into 2 classes they are either chicks or Ducklings.</a:t>
            </a:r>
          </a:p>
          <a:p>
            <a:r>
              <a:rPr lang="en-GB" dirty="0"/>
              <a:t>I am the teacher of the Chicks, Mrs Stone teaches the Ducklings.</a:t>
            </a:r>
          </a:p>
          <a:p>
            <a:r>
              <a:rPr lang="en-GB" dirty="0"/>
              <a:t>It really doesn’t matter which class we are in, we are all together all of the time so will see our friends lots and lots.</a:t>
            </a:r>
          </a:p>
          <a:p>
            <a:endParaRPr lang="en-GB" dirty="0"/>
          </a:p>
          <a:p>
            <a:r>
              <a:rPr lang="en-GB" dirty="0"/>
              <a:t>We work together as a unit, whatever one class does, so does the other .</a:t>
            </a:r>
          </a:p>
          <a:p>
            <a:endParaRPr lang="en-GB" dirty="0"/>
          </a:p>
          <a:p>
            <a:r>
              <a:rPr lang="en-GB" dirty="0"/>
              <a:t>All adults work with everyone all of the time. </a:t>
            </a:r>
          </a:p>
          <a:p>
            <a:endParaRPr lang="en-GB" dirty="0"/>
          </a:p>
          <a:p>
            <a:endParaRPr lang="en-GB" dirty="0"/>
          </a:p>
          <a:p>
            <a:r>
              <a:rPr lang="en-GB" dirty="0"/>
              <a:t>The chick or duckling split is for logistics and smaller groups when we need them </a:t>
            </a:r>
          </a:p>
        </p:txBody>
      </p:sp>
      <p:sp>
        <p:nvSpPr>
          <p:cNvPr id="4" name="Slide Number Placeholder 3"/>
          <p:cNvSpPr>
            <a:spLocks noGrp="1"/>
          </p:cNvSpPr>
          <p:nvPr>
            <p:ph type="sldNum" sz="quarter" idx="5"/>
          </p:nvPr>
        </p:nvSpPr>
        <p:spPr/>
        <p:txBody>
          <a:bodyPr/>
          <a:lstStyle/>
          <a:p>
            <a:fld id="{C560FE57-6A1E-4351-9236-17CCB79498D4}" type="slidenum">
              <a:rPr lang="en-GB" smtClean="0"/>
              <a:t>3</a:t>
            </a:fld>
            <a:endParaRPr lang="en-GB"/>
          </a:p>
        </p:txBody>
      </p:sp>
    </p:spTree>
    <p:extLst>
      <p:ext uri="{BB962C8B-B14F-4D97-AF65-F5344CB8AC3E}">
        <p14:creationId xmlns:p14="http://schemas.microsoft.com/office/powerpoint/2010/main" val="935229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a:p>
            <a:r>
              <a:rPr lang="en-GB" dirty="0"/>
              <a:t>From September  our school day will officially start at 8.45</a:t>
            </a:r>
          </a:p>
          <a:p>
            <a:endParaRPr lang="en-GB" dirty="0"/>
          </a:p>
          <a:p>
            <a:r>
              <a:rPr lang="en-GB" dirty="0"/>
              <a:t>The doors will be open at 8.35 – this is a time when the children have a chance to come in and settle.  Please do try to get them here for 8.35 so that they don’t miss out on this valuable time.</a:t>
            </a:r>
          </a:p>
          <a:p>
            <a:r>
              <a:rPr lang="en-GB" dirty="0"/>
              <a:t>As the year progresses there will be tasks for the children to complete during this time </a:t>
            </a:r>
          </a:p>
          <a:p>
            <a:endParaRPr lang="en-GB" dirty="0"/>
          </a:p>
          <a:p>
            <a:r>
              <a:rPr lang="en-GB" dirty="0"/>
              <a:t>Our school day is going to end at 3.15pm</a:t>
            </a:r>
          </a:p>
          <a:p>
            <a:endParaRPr lang="en-GB" dirty="0"/>
          </a:p>
          <a:p>
            <a:r>
              <a:rPr lang="en-GB" dirty="0"/>
              <a:t>You will drop them off at the gate (just over there) – saying goodbye at the gate  and pick up will be from classroom doors – so Duckling parents will come in through the gate and round to the Ducklings door. </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4</a:t>
            </a:fld>
            <a:endParaRPr lang="en-GB"/>
          </a:p>
        </p:txBody>
      </p:sp>
    </p:spTree>
    <p:extLst>
      <p:ext uri="{BB962C8B-B14F-4D97-AF65-F5344CB8AC3E}">
        <p14:creationId xmlns:p14="http://schemas.microsoft.com/office/powerpoint/2010/main" val="1422656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a:t>
            </a:r>
          </a:p>
          <a:p>
            <a:r>
              <a:rPr lang="en-GB" dirty="0"/>
              <a:t>When we start school there are some things that everyone needs.   Most of them come to school and stay here, with the exception of the bookbag and </a:t>
            </a:r>
            <a:r>
              <a:rPr lang="en-GB" dirty="0" err="1"/>
              <a:t>waterbottle</a:t>
            </a:r>
            <a:r>
              <a:rPr lang="en-GB" dirty="0"/>
              <a:t>  which will travel  home each day.</a:t>
            </a:r>
          </a:p>
          <a:p>
            <a:endParaRPr lang="en-GB" dirty="0"/>
          </a:p>
          <a:p>
            <a:r>
              <a:rPr lang="en-GB" dirty="0"/>
              <a:t>Due to us all being in one space, cloakroom space is tight – we do not have the space to house rucksacks on pegs – please use a drawstring bag which can be hung.</a:t>
            </a:r>
          </a:p>
          <a:p>
            <a:endParaRPr lang="en-GB" dirty="0"/>
          </a:p>
          <a:p>
            <a:r>
              <a:rPr lang="en-GB" dirty="0"/>
              <a:t>Wellington books are essential –  the children are expected to change into them each time they go outside.   This protects their school shoes as brakes on the bikes and means their shoes don’t get super muddy in the </a:t>
            </a:r>
            <a:r>
              <a:rPr lang="en-GB" dirty="0" err="1"/>
              <a:t>mudkitchen</a:t>
            </a:r>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5</a:t>
            </a:fld>
            <a:endParaRPr lang="en-GB"/>
          </a:p>
        </p:txBody>
      </p:sp>
    </p:spTree>
    <p:extLst>
      <p:ext uri="{BB962C8B-B14F-4D97-AF65-F5344CB8AC3E}">
        <p14:creationId xmlns:p14="http://schemas.microsoft.com/office/powerpoint/2010/main" val="2036225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 </a:t>
            </a:r>
          </a:p>
          <a:p>
            <a:r>
              <a:rPr lang="en-GB" dirty="0"/>
              <a:t>The school uniform information was contained within the packs that you have received</a:t>
            </a:r>
          </a:p>
          <a:p>
            <a:r>
              <a:rPr lang="en-GB" dirty="0"/>
              <a:t>There is some second hand uniform available tonight </a:t>
            </a:r>
          </a:p>
          <a:p>
            <a:endParaRPr lang="en-GB" dirty="0"/>
          </a:p>
          <a:p>
            <a:r>
              <a:rPr lang="en-GB" dirty="0"/>
              <a:t>Some recent developments are  that we are allowed to wear completely black trainers or school shoes and that  come to school on PE days wearing our PE KIT</a:t>
            </a:r>
          </a:p>
          <a:p>
            <a:r>
              <a:rPr lang="en-GB" dirty="0"/>
              <a:t>The children will need PE shoes (Plimsolls to change into for PE ) these can be stored in their change bag.  </a:t>
            </a:r>
          </a:p>
          <a:p>
            <a:endParaRPr lang="en-GB" dirty="0"/>
          </a:p>
          <a:p>
            <a:r>
              <a:rPr lang="en-GB" dirty="0"/>
              <a:t>Please make sure coats are washable.  They will get muddy.</a:t>
            </a:r>
          </a:p>
          <a:p>
            <a:endParaRPr lang="en-GB" dirty="0"/>
          </a:p>
          <a:p>
            <a:r>
              <a:rPr lang="en-GB" dirty="0"/>
              <a:t>We have a mud kitchen and it is one of the most popular places to be.</a:t>
            </a:r>
          </a:p>
          <a:p>
            <a:endParaRPr lang="en-GB" dirty="0"/>
          </a:p>
          <a:p>
            <a:r>
              <a:rPr lang="en-GB" dirty="0"/>
              <a:t>Everything MUST be named – please don’t use BIRO- it washes out.</a:t>
            </a:r>
          </a:p>
          <a:p>
            <a:endParaRPr lang="en-GB" dirty="0"/>
          </a:p>
          <a:p>
            <a:r>
              <a:rPr lang="en-GB" dirty="0"/>
              <a:t>If we have a school photo or anything like that we will let you know so that you can make sure clean uniform is on that day! </a:t>
            </a:r>
          </a:p>
        </p:txBody>
      </p:sp>
      <p:sp>
        <p:nvSpPr>
          <p:cNvPr id="4" name="Slide Number Placeholder 3"/>
          <p:cNvSpPr>
            <a:spLocks noGrp="1"/>
          </p:cNvSpPr>
          <p:nvPr>
            <p:ph type="sldNum" sz="quarter" idx="5"/>
          </p:nvPr>
        </p:nvSpPr>
        <p:spPr/>
        <p:txBody>
          <a:bodyPr/>
          <a:lstStyle/>
          <a:p>
            <a:fld id="{C560FE57-6A1E-4351-9236-17CCB79498D4}" type="slidenum">
              <a:rPr lang="en-GB" smtClean="0"/>
              <a:t>6</a:t>
            </a:fld>
            <a:endParaRPr lang="en-GB"/>
          </a:p>
        </p:txBody>
      </p:sp>
    </p:spTree>
    <p:extLst>
      <p:ext uri="{BB962C8B-B14F-4D97-AF65-F5344CB8AC3E}">
        <p14:creationId xmlns:p14="http://schemas.microsoft.com/office/powerpoint/2010/main" val="3549269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 </a:t>
            </a:r>
          </a:p>
          <a:p>
            <a:r>
              <a:rPr lang="en-GB" dirty="0"/>
              <a:t>Please also make sure the children know where to look for their name in their clothes.</a:t>
            </a:r>
          </a:p>
          <a:p>
            <a:endParaRPr lang="en-GB" dirty="0"/>
          </a:p>
          <a:p>
            <a:r>
              <a:rPr lang="en-GB" dirty="0"/>
              <a:t>If we have a school photo or anything like that we will let you know so that you can make sure clean uniform is on that day! </a:t>
            </a:r>
          </a:p>
        </p:txBody>
      </p:sp>
      <p:sp>
        <p:nvSpPr>
          <p:cNvPr id="4" name="Slide Number Placeholder 3"/>
          <p:cNvSpPr>
            <a:spLocks noGrp="1"/>
          </p:cNvSpPr>
          <p:nvPr>
            <p:ph type="sldNum" sz="quarter" idx="5"/>
          </p:nvPr>
        </p:nvSpPr>
        <p:spPr/>
        <p:txBody>
          <a:bodyPr/>
          <a:lstStyle/>
          <a:p>
            <a:fld id="{C560FE57-6A1E-4351-9236-17CCB79498D4}" type="slidenum">
              <a:rPr lang="en-GB" smtClean="0"/>
              <a:t>7</a:t>
            </a:fld>
            <a:endParaRPr lang="en-GB"/>
          </a:p>
        </p:txBody>
      </p:sp>
    </p:spTree>
    <p:extLst>
      <p:ext uri="{BB962C8B-B14F-4D97-AF65-F5344CB8AC3E}">
        <p14:creationId xmlns:p14="http://schemas.microsoft.com/office/powerpoint/2010/main" val="272382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NS – Talk about lunches</a:t>
            </a:r>
          </a:p>
          <a:p>
            <a:endParaRPr lang="en-GB" dirty="0"/>
          </a:p>
          <a:p>
            <a:r>
              <a:rPr lang="en-GB" dirty="0"/>
              <a:t>School Meals</a:t>
            </a:r>
          </a:p>
          <a:p>
            <a:endParaRPr lang="en-GB" dirty="0"/>
          </a:p>
          <a:p>
            <a:r>
              <a:rPr lang="en-GB" dirty="0"/>
              <a:t>Ordering for September</a:t>
            </a:r>
          </a:p>
          <a:p>
            <a:endParaRPr lang="en-GB" dirty="0"/>
          </a:p>
          <a:p>
            <a:r>
              <a:rPr lang="en-GB" dirty="0"/>
              <a:t>Tricky eaters</a:t>
            </a:r>
          </a:p>
          <a:p>
            <a:endParaRPr lang="en-GB" dirty="0"/>
          </a:p>
          <a:p>
            <a:r>
              <a:rPr lang="en-GB" dirty="0"/>
              <a:t>Juice at lunchtime</a:t>
            </a:r>
          </a:p>
          <a:p>
            <a:endParaRPr lang="en-GB" dirty="0"/>
          </a:p>
          <a:p>
            <a:r>
              <a:rPr lang="en-GB" dirty="0"/>
              <a:t>Allergies – We need to know</a:t>
            </a:r>
          </a:p>
          <a:p>
            <a:endParaRPr lang="en-GB" dirty="0"/>
          </a:p>
          <a:p>
            <a:r>
              <a:rPr lang="en-GB" dirty="0"/>
              <a:t>NO NUTS</a:t>
            </a:r>
          </a:p>
        </p:txBody>
      </p:sp>
      <p:sp>
        <p:nvSpPr>
          <p:cNvPr id="4" name="Slide Number Placeholder 3"/>
          <p:cNvSpPr>
            <a:spLocks noGrp="1"/>
          </p:cNvSpPr>
          <p:nvPr>
            <p:ph type="sldNum" sz="quarter" idx="5"/>
          </p:nvPr>
        </p:nvSpPr>
        <p:spPr/>
        <p:txBody>
          <a:bodyPr/>
          <a:lstStyle/>
          <a:p>
            <a:fld id="{C560FE57-6A1E-4351-9236-17CCB79498D4}" type="slidenum">
              <a:rPr lang="en-GB" smtClean="0"/>
              <a:t>8</a:t>
            </a:fld>
            <a:endParaRPr lang="en-GB"/>
          </a:p>
        </p:txBody>
      </p:sp>
    </p:spTree>
    <p:extLst>
      <p:ext uri="{BB962C8B-B14F-4D97-AF65-F5344CB8AC3E}">
        <p14:creationId xmlns:p14="http://schemas.microsoft.com/office/powerpoint/2010/main" val="73541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a:t>
            </a:r>
          </a:p>
          <a:p>
            <a:r>
              <a:rPr lang="en-GB" dirty="0"/>
              <a:t> talk about snacks</a:t>
            </a:r>
          </a:p>
          <a:p>
            <a:endParaRPr lang="en-GB" dirty="0"/>
          </a:p>
          <a:p>
            <a:r>
              <a:rPr lang="en-GB" dirty="0"/>
              <a:t>Celebrations and Healthy Options </a:t>
            </a:r>
          </a:p>
        </p:txBody>
      </p:sp>
      <p:sp>
        <p:nvSpPr>
          <p:cNvPr id="4" name="Slide Number Placeholder 3"/>
          <p:cNvSpPr>
            <a:spLocks noGrp="1"/>
          </p:cNvSpPr>
          <p:nvPr>
            <p:ph type="sldNum" sz="quarter" idx="5"/>
          </p:nvPr>
        </p:nvSpPr>
        <p:spPr/>
        <p:txBody>
          <a:bodyPr/>
          <a:lstStyle/>
          <a:p>
            <a:fld id="{C560FE57-6A1E-4351-9236-17CCB79498D4}" type="slidenum">
              <a:rPr lang="en-GB" smtClean="0"/>
              <a:t>9</a:t>
            </a:fld>
            <a:endParaRPr lang="en-GB"/>
          </a:p>
        </p:txBody>
      </p:sp>
    </p:spTree>
    <p:extLst>
      <p:ext uri="{BB962C8B-B14F-4D97-AF65-F5344CB8AC3E}">
        <p14:creationId xmlns:p14="http://schemas.microsoft.com/office/powerpoint/2010/main" val="19710686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3876551"/>
          </a:xfrm>
        </p:spPr>
        <p:txBody>
          <a:bodyPr/>
          <a:lstStyle/>
          <a:p>
            <a:r>
              <a:rPr lang="en-GB" dirty="0"/>
              <a:t>NAT </a:t>
            </a:r>
          </a:p>
          <a:p>
            <a:endParaRPr lang="en-GB" dirty="0"/>
          </a:p>
          <a:p>
            <a:r>
              <a:rPr lang="en-GB" dirty="0"/>
              <a:t>We teach in line with our whole school topics, our themes are adaptable to follow the interests of the children.</a:t>
            </a:r>
          </a:p>
          <a:p>
            <a:r>
              <a:rPr lang="en-GB" dirty="0"/>
              <a:t>At the end of the year all of the children are assessed against the ELG’s.</a:t>
            </a:r>
          </a:p>
          <a:p>
            <a:endParaRPr lang="en-GB" dirty="0"/>
          </a:p>
          <a:p>
            <a:r>
              <a:rPr lang="en-GB" dirty="0"/>
              <a:t>We teach reading and writing through Phonics sessions (we will run a parent workshop about this in Term 2) </a:t>
            </a:r>
          </a:p>
          <a:p>
            <a:endParaRPr lang="en-GB" dirty="0"/>
          </a:p>
          <a:p>
            <a:r>
              <a:rPr lang="en-GB" dirty="0"/>
              <a:t>We focus on the Prime areas initially- to ensure children are secure with them.</a:t>
            </a:r>
          </a:p>
          <a:p>
            <a:endParaRPr lang="en-GB" dirty="0"/>
          </a:p>
          <a:p>
            <a:r>
              <a:rPr lang="en-GB" dirty="0"/>
              <a:t>All ELGS were sent home in packs – some are easier than others to achieve,  our aim is to  give lots of opportunities to practise them within our play as well as within  our teaching sessions.  </a:t>
            </a:r>
          </a:p>
          <a:p>
            <a:r>
              <a:rPr lang="en-GB" dirty="0"/>
              <a:t>You may find you are practising them as homework tasks as well</a:t>
            </a:r>
          </a:p>
          <a:p>
            <a:endParaRPr lang="en-GB" dirty="0"/>
          </a:p>
          <a:p>
            <a:r>
              <a:rPr lang="en-GB" dirty="0"/>
              <a:t>Homework for EYFS is usually play based or a challenge, it will be open ended so that you can extend it as you see fit for your child.</a:t>
            </a:r>
          </a:p>
          <a:p>
            <a:endParaRPr lang="en-GB" dirty="0"/>
          </a:p>
          <a:p>
            <a:endParaRPr lang="en-GB" dirty="0"/>
          </a:p>
          <a:p>
            <a:r>
              <a:rPr lang="en-GB" dirty="0"/>
              <a:t>The children are expected to read at least 4 times a week – initially this is a sharing book activity and then as they are learning to read, the workload moves away from you onto them.</a:t>
            </a:r>
          </a:p>
        </p:txBody>
      </p:sp>
      <p:sp>
        <p:nvSpPr>
          <p:cNvPr id="4" name="Slide Number Placeholder 3"/>
          <p:cNvSpPr>
            <a:spLocks noGrp="1"/>
          </p:cNvSpPr>
          <p:nvPr>
            <p:ph type="sldNum" sz="quarter" idx="5"/>
          </p:nvPr>
        </p:nvSpPr>
        <p:spPr/>
        <p:txBody>
          <a:bodyPr/>
          <a:lstStyle/>
          <a:p>
            <a:fld id="{C560FE57-6A1E-4351-9236-17CCB79498D4}" type="slidenum">
              <a:rPr lang="en-GB" smtClean="0"/>
              <a:t>10</a:t>
            </a:fld>
            <a:endParaRPr lang="en-GB"/>
          </a:p>
        </p:txBody>
      </p:sp>
    </p:spTree>
    <p:extLst>
      <p:ext uri="{BB962C8B-B14F-4D97-AF65-F5344CB8AC3E}">
        <p14:creationId xmlns:p14="http://schemas.microsoft.com/office/powerpoint/2010/main" val="3115956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 </a:t>
            </a:r>
          </a:p>
          <a:p>
            <a:r>
              <a:rPr lang="en-GB" dirty="0"/>
              <a:t>Our belief is that where ever possible the learning is real life, this means if they come home telling you something strange it is probably true.</a:t>
            </a:r>
          </a:p>
          <a:p>
            <a:endParaRPr lang="en-GB" dirty="0"/>
          </a:p>
          <a:p>
            <a:r>
              <a:rPr lang="en-GB" dirty="0"/>
              <a:t>We have had hens in the classroom, we have had giant millepedes running about, we have been to the farm to see lambs being born and we did all hold a snake!</a:t>
            </a:r>
          </a:p>
          <a:p>
            <a:endParaRPr lang="en-GB" dirty="0"/>
          </a:p>
          <a:p>
            <a:r>
              <a:rPr lang="en-GB" dirty="0"/>
              <a:t>We go to the Panto with the rest of the school and in a few weeks time we are all going to the AIR TATTOO</a:t>
            </a:r>
          </a:p>
          <a:p>
            <a:endParaRPr lang="en-GB" dirty="0"/>
          </a:p>
          <a:p>
            <a:r>
              <a:rPr lang="en-GB" dirty="0"/>
              <a:t>WE GO TO FOREST SCHOOL at least once a fortnight – We climb trees, find bugs, make dens, light fires, cook </a:t>
            </a:r>
            <a:r>
              <a:rPr lang="en-GB" dirty="0" err="1"/>
              <a:t>smores</a:t>
            </a:r>
            <a:r>
              <a:rPr lang="en-GB" dirty="0"/>
              <a:t>, talk about fire safety and have even done whittling of sticks in the past.</a:t>
            </a:r>
          </a:p>
          <a:p>
            <a:r>
              <a:rPr lang="en-GB" dirty="0"/>
              <a:t>We go whatever the weather – for forest school the children need warm clothes, long sleeves and trousers.  We have waterproof over layers – but they will need coats, gloves and a hats.   We will send out  dates closer to the time, but please don’t throw away old jumpers etc just yet – you might need them! </a:t>
            </a:r>
          </a:p>
          <a:p>
            <a:endParaRPr lang="en-GB" dirty="0"/>
          </a:p>
          <a:p>
            <a:r>
              <a:rPr lang="en-GB" dirty="0"/>
              <a:t>There will be lots of chances for you to get involved in our learning, we love to show off!   There will be a Christmas play, we will invite you in to assemblies and we will share photos and videos of what we have been </a:t>
            </a:r>
            <a:r>
              <a:rPr lang="en-GB" dirty="0" err="1"/>
              <a:t>upto</a:t>
            </a:r>
            <a:r>
              <a:rPr lang="en-GB" dirty="0"/>
              <a:t>.  </a:t>
            </a:r>
          </a:p>
          <a:p>
            <a:endParaRPr lang="en-GB" dirty="0"/>
          </a:p>
          <a:p>
            <a:r>
              <a:rPr lang="en-GB" dirty="0"/>
              <a:t>Each week we write a piece for the newsletter sharing our learning. </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11</a:t>
            </a:fld>
            <a:endParaRPr lang="en-GB"/>
          </a:p>
        </p:txBody>
      </p:sp>
    </p:spTree>
    <p:extLst>
      <p:ext uri="{BB962C8B-B14F-4D97-AF65-F5344CB8AC3E}">
        <p14:creationId xmlns:p14="http://schemas.microsoft.com/office/powerpoint/2010/main" val="2338003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p:txBody>
      </p:sp>
      <p:sp>
        <p:nvSpPr>
          <p:cNvPr id="4" name="Slide Number Placeholder 3"/>
          <p:cNvSpPr>
            <a:spLocks noGrp="1"/>
          </p:cNvSpPr>
          <p:nvPr>
            <p:ph type="sldNum" sz="quarter" idx="5"/>
          </p:nvPr>
        </p:nvSpPr>
        <p:spPr/>
        <p:txBody>
          <a:bodyPr/>
          <a:lstStyle/>
          <a:p>
            <a:fld id="{C560FE57-6A1E-4351-9236-17CCB79498D4}" type="slidenum">
              <a:rPr lang="en-GB" smtClean="0"/>
              <a:t>12</a:t>
            </a:fld>
            <a:endParaRPr lang="en-GB"/>
          </a:p>
        </p:txBody>
      </p:sp>
    </p:spTree>
    <p:extLst>
      <p:ext uri="{BB962C8B-B14F-4D97-AF65-F5344CB8AC3E}">
        <p14:creationId xmlns:p14="http://schemas.microsoft.com/office/powerpoint/2010/main" val="331582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a:t>
            </a:r>
          </a:p>
          <a:p>
            <a:r>
              <a:rPr lang="en-GB" dirty="0"/>
              <a:t>Bug club</a:t>
            </a:r>
          </a:p>
          <a:p>
            <a:r>
              <a:rPr lang="en-GB" dirty="0"/>
              <a:t>All of our Phonics teaching is through Bug Club – an online platform that teaches the children the sounds they need in order to be successful readers.</a:t>
            </a:r>
          </a:p>
          <a:p>
            <a:r>
              <a:rPr lang="en-GB" dirty="0"/>
              <a:t>If would be really helpful for the children if you use letter sounds at home rather than names and if you use lower case writing rather than capitals.</a:t>
            </a:r>
          </a:p>
          <a:p>
            <a:r>
              <a:rPr lang="en-GB" dirty="0"/>
              <a:t>This is the type of print they will see,</a:t>
            </a:r>
          </a:p>
          <a:p>
            <a:endParaRPr lang="en-GB" dirty="0"/>
          </a:p>
          <a:p>
            <a:r>
              <a:rPr lang="en-GB" dirty="0"/>
              <a:t>In September every child will have a log in and they will be able to access </a:t>
            </a:r>
            <a:r>
              <a:rPr lang="en-GB" dirty="0" err="1"/>
              <a:t>ebooks</a:t>
            </a:r>
            <a:r>
              <a:rPr lang="en-GB" dirty="0"/>
              <a:t> to read.  The books will be at their phonics level and a chance for them to show off to you.</a:t>
            </a:r>
          </a:p>
          <a:p>
            <a:endParaRPr lang="en-GB" dirty="0"/>
          </a:p>
          <a:p>
            <a:r>
              <a:rPr lang="en-GB" dirty="0"/>
              <a:t>THIS COUNTS AS READING – as long as you write it in the reading record.</a:t>
            </a:r>
          </a:p>
          <a:p>
            <a:endParaRPr lang="en-GB" dirty="0"/>
          </a:p>
          <a:p>
            <a:r>
              <a:rPr lang="en-GB" dirty="0"/>
              <a:t>Children also earn coins to buy things to add to their virtual tree house or to build cars to race – the more they read the more they can do.</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13</a:t>
            </a:fld>
            <a:endParaRPr lang="en-GB"/>
          </a:p>
        </p:txBody>
      </p:sp>
    </p:spTree>
    <p:extLst>
      <p:ext uri="{BB962C8B-B14F-4D97-AF65-F5344CB8AC3E}">
        <p14:creationId xmlns:p14="http://schemas.microsoft.com/office/powerpoint/2010/main" val="673551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All of our Phonics teaching is through Bug Club – an online platform that teaches the children the sounds they need in order to be successful readers.</a:t>
            </a:r>
          </a:p>
          <a:p>
            <a:r>
              <a:rPr lang="en-GB" dirty="0"/>
              <a:t>If would be really helpful for the children if you use letter sounds at home rather than names and if you use lower case writing rather than capitals.</a:t>
            </a:r>
          </a:p>
          <a:p>
            <a:r>
              <a:rPr lang="en-GB" dirty="0"/>
              <a:t>This is the type of print they will see,</a:t>
            </a:r>
          </a:p>
          <a:p>
            <a:endParaRPr lang="en-GB" dirty="0"/>
          </a:p>
          <a:p>
            <a:r>
              <a:rPr lang="en-GB" dirty="0"/>
              <a:t>In September every child will have a log in and they will be able to access </a:t>
            </a:r>
            <a:r>
              <a:rPr lang="en-GB" dirty="0" err="1"/>
              <a:t>ebooks</a:t>
            </a:r>
            <a:r>
              <a:rPr lang="en-GB" dirty="0"/>
              <a:t> to read.  The books will be at their phonics level and a chance for them to show off to you.</a:t>
            </a:r>
          </a:p>
          <a:p>
            <a:endParaRPr lang="en-GB" dirty="0"/>
          </a:p>
          <a:p>
            <a:r>
              <a:rPr lang="en-GB" dirty="0"/>
              <a:t>THIS COUNTS AS READING – as long as you write it in the reading record.</a:t>
            </a:r>
          </a:p>
          <a:p>
            <a:endParaRPr lang="en-GB" dirty="0"/>
          </a:p>
          <a:p>
            <a:r>
              <a:rPr lang="en-GB" dirty="0"/>
              <a:t>Children also earn coins to buy things to add to their virtual tree house or to build cars to race – the more they read the more they can do.</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14</a:t>
            </a:fld>
            <a:endParaRPr lang="en-GB"/>
          </a:p>
        </p:txBody>
      </p:sp>
    </p:spTree>
    <p:extLst>
      <p:ext uri="{BB962C8B-B14F-4D97-AF65-F5344CB8AC3E}">
        <p14:creationId xmlns:p14="http://schemas.microsoft.com/office/powerpoint/2010/main" val="1818249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Bug club has been our baby this year.</a:t>
            </a:r>
          </a:p>
          <a:p>
            <a:endParaRPr lang="en-GB" dirty="0"/>
          </a:p>
          <a:p>
            <a:r>
              <a:rPr lang="en-GB" dirty="0"/>
              <a:t>All of our Phonics teaching is through Bug Club – an online platform that teaches the children the sounds they need in order to be successful readers.</a:t>
            </a:r>
          </a:p>
          <a:p>
            <a:r>
              <a:rPr lang="en-GB" dirty="0"/>
              <a:t>If would be really helpful for the children if you use letter sounds at home rather than names and if you use lower case writing rather than capitals.</a:t>
            </a:r>
          </a:p>
          <a:p>
            <a:r>
              <a:rPr lang="en-GB" dirty="0"/>
              <a:t>This is the type of print they will see,</a:t>
            </a:r>
          </a:p>
          <a:p>
            <a:endParaRPr lang="en-GB" dirty="0"/>
          </a:p>
          <a:p>
            <a:r>
              <a:rPr lang="en-GB" dirty="0"/>
              <a:t>In September every child will have a log in and they will be able to access </a:t>
            </a:r>
            <a:r>
              <a:rPr lang="en-GB" dirty="0" err="1"/>
              <a:t>ebooks</a:t>
            </a:r>
            <a:r>
              <a:rPr lang="en-GB" dirty="0"/>
              <a:t> to read.  The books will be at their phonics level and a chance for them to show off to you.</a:t>
            </a:r>
          </a:p>
          <a:p>
            <a:endParaRPr lang="en-GB" dirty="0"/>
          </a:p>
          <a:p>
            <a:r>
              <a:rPr lang="en-GB" dirty="0"/>
              <a:t>THIS COUNTS AS READING – as long as you write it in the reading record.</a:t>
            </a:r>
          </a:p>
          <a:p>
            <a:endParaRPr lang="en-GB" dirty="0"/>
          </a:p>
          <a:p>
            <a:r>
              <a:rPr lang="en-GB" dirty="0"/>
              <a:t>Children also earn coins to buy things to add to their virtual tree house or to build cars to race – the more they read the more they can do.</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15</a:t>
            </a:fld>
            <a:endParaRPr lang="en-GB"/>
          </a:p>
        </p:txBody>
      </p:sp>
    </p:spTree>
    <p:extLst>
      <p:ext uri="{BB962C8B-B14F-4D97-AF65-F5344CB8AC3E}">
        <p14:creationId xmlns:p14="http://schemas.microsoft.com/office/powerpoint/2010/main" val="806087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All of our Phonics teaching is through Bug Club – an online platform that teaches the children the sounds they need in order to be successful readers.</a:t>
            </a:r>
          </a:p>
          <a:p>
            <a:r>
              <a:rPr lang="en-GB" dirty="0"/>
              <a:t>If would be really helpful for the children if you use letter sounds at home rather than names and if you use lower case writing rather than capitals.</a:t>
            </a:r>
          </a:p>
          <a:p>
            <a:r>
              <a:rPr lang="en-GB" dirty="0"/>
              <a:t>This is the type of print they will see,</a:t>
            </a:r>
          </a:p>
          <a:p>
            <a:endParaRPr lang="en-GB" dirty="0"/>
          </a:p>
          <a:p>
            <a:r>
              <a:rPr lang="en-GB" dirty="0"/>
              <a:t>In September every child will have a log in and they will be able to access </a:t>
            </a:r>
            <a:r>
              <a:rPr lang="en-GB" dirty="0" err="1"/>
              <a:t>ebooks</a:t>
            </a:r>
            <a:r>
              <a:rPr lang="en-GB" dirty="0"/>
              <a:t> to read.  The books will be at their phonics level and a chance for them to show off to you.</a:t>
            </a:r>
          </a:p>
          <a:p>
            <a:endParaRPr lang="en-GB" dirty="0"/>
          </a:p>
          <a:p>
            <a:r>
              <a:rPr lang="en-GB" dirty="0"/>
              <a:t>THIS COUNTS AS READING – as long as you write it in the reading record.</a:t>
            </a:r>
          </a:p>
          <a:p>
            <a:endParaRPr lang="en-GB" dirty="0"/>
          </a:p>
          <a:p>
            <a:r>
              <a:rPr lang="en-GB" dirty="0"/>
              <a:t>Children also earn coins to buy things to add to their virtual tree house or to build cars to race – the more they read the more they can do.</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16</a:t>
            </a:fld>
            <a:endParaRPr lang="en-GB"/>
          </a:p>
        </p:txBody>
      </p:sp>
    </p:spTree>
    <p:extLst>
      <p:ext uri="{BB962C8B-B14F-4D97-AF65-F5344CB8AC3E}">
        <p14:creationId xmlns:p14="http://schemas.microsoft.com/office/powerpoint/2010/main" val="2358918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a:p>
            <a:r>
              <a:rPr lang="en-GB" dirty="0"/>
              <a:t>Our belief is that where ever possible the learning is real life, this means if they come home telling you something strange it is probably true.</a:t>
            </a:r>
          </a:p>
          <a:p>
            <a:endParaRPr lang="en-GB" dirty="0"/>
          </a:p>
          <a:p>
            <a:r>
              <a:rPr lang="en-GB" dirty="0"/>
              <a:t>We have had hens in the classroom, we have had giant millepedes running about, we have been to the farm to see lambs being born and we did all hold a snake!</a:t>
            </a:r>
          </a:p>
          <a:p>
            <a:endParaRPr lang="en-GB" dirty="0"/>
          </a:p>
          <a:p>
            <a:r>
              <a:rPr lang="en-GB" dirty="0"/>
              <a:t>We go to the Panto with the rest of the school and in a few weeks time we are all going to the AIR TATTOO</a:t>
            </a:r>
          </a:p>
          <a:p>
            <a:endParaRPr lang="en-GB" dirty="0"/>
          </a:p>
          <a:p>
            <a:r>
              <a:rPr lang="en-GB" dirty="0"/>
              <a:t>WE GO TO FOREST SCHOOL at least once a fortnight – We climb trees, find bugs, make dens, light fires, cook </a:t>
            </a:r>
            <a:r>
              <a:rPr lang="en-GB" dirty="0" err="1"/>
              <a:t>smores</a:t>
            </a:r>
            <a:r>
              <a:rPr lang="en-GB" dirty="0"/>
              <a:t>, talk about fire safety and have even done whittling of sticks in the past.</a:t>
            </a:r>
          </a:p>
          <a:p>
            <a:r>
              <a:rPr lang="en-GB" dirty="0"/>
              <a:t>We go whatever the weather – for forest school the children need warm clothes, long sleeves and trousers.  We have waterproof over layers – but they will need coats, gloves and a hats.   We will send out  dates closer to the time, but please don’t throw away old jumpers etc just yet – you might need them! </a:t>
            </a:r>
          </a:p>
          <a:p>
            <a:endParaRPr lang="en-GB" dirty="0"/>
          </a:p>
          <a:p>
            <a:r>
              <a:rPr lang="en-GB" dirty="0"/>
              <a:t>There will be lots of chances for you to get involved in our learning, we love to show off!   There will be a Christmas play, we will invite you in to assemblies and we will share photos and videos of what we have been </a:t>
            </a:r>
            <a:r>
              <a:rPr lang="en-GB" dirty="0" err="1"/>
              <a:t>upto</a:t>
            </a:r>
            <a:r>
              <a:rPr lang="en-GB" dirty="0"/>
              <a:t>.  </a:t>
            </a:r>
          </a:p>
          <a:p>
            <a:endParaRPr lang="en-GB" dirty="0"/>
          </a:p>
          <a:p>
            <a:r>
              <a:rPr lang="en-GB" dirty="0"/>
              <a:t>Each week we write a piece for the newsletter sharing our learning. </a:t>
            </a:r>
          </a:p>
          <a:p>
            <a:endParaRPr lang="en-GB" dirty="0"/>
          </a:p>
          <a:p>
            <a:endParaRPr lang="en-GB" dirty="0"/>
          </a:p>
        </p:txBody>
      </p:sp>
      <p:sp>
        <p:nvSpPr>
          <p:cNvPr id="4" name="Slide Number Placeholder 3"/>
          <p:cNvSpPr>
            <a:spLocks noGrp="1"/>
          </p:cNvSpPr>
          <p:nvPr>
            <p:ph type="sldNum" sz="quarter" idx="5"/>
          </p:nvPr>
        </p:nvSpPr>
        <p:spPr/>
        <p:txBody>
          <a:bodyPr/>
          <a:lstStyle/>
          <a:p>
            <a:fld id="{C560FE57-6A1E-4351-9236-17CCB79498D4}" type="slidenum">
              <a:rPr lang="en-GB" smtClean="0"/>
              <a:t>17</a:t>
            </a:fld>
            <a:endParaRPr lang="en-GB"/>
          </a:p>
        </p:txBody>
      </p:sp>
    </p:spTree>
    <p:extLst>
      <p:ext uri="{BB962C8B-B14F-4D97-AF65-F5344CB8AC3E}">
        <p14:creationId xmlns:p14="http://schemas.microsoft.com/office/powerpoint/2010/main" val="37409245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905488882"/>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476460436"/>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1907557232"/>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1811874074"/>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91044054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2213958131"/>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1888669467"/>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2001446844"/>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dirty="0"/>
              <a:t>Click icon to add picture</a:t>
            </a:r>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3914091824"/>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276370218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4005421269"/>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37614163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303015637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26845658"/>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64CD92F-AAF5-4D29-B74E-09BEAAFFBD95}" type="datetimeFigureOut">
              <a:rPr lang="en-GB" smtClean="0"/>
              <a:t>23/07/2025</a:t>
            </a:fld>
            <a:endParaRPr lang="en-GB" dirty="0"/>
          </a:p>
        </p:txBody>
      </p:sp>
      <p:sp>
        <p:nvSpPr>
          <p:cNvPr id="8" name="Footer Placeholder 7"/>
          <p:cNvSpPr>
            <a:spLocks noGrp="1"/>
          </p:cNvSpPr>
          <p:nvPr>
            <p:ph type="ftr" sz="quarter" idx="11"/>
          </p:nvPr>
        </p:nvSpPr>
        <p:spPr>
          <a:xfrm>
            <a:off x="561111" y="6391838"/>
            <a:ext cx="3644282" cy="304801"/>
          </a:xfrm>
        </p:spPr>
        <p:txBody>
          <a:bodyPr/>
          <a:lstStyle/>
          <a:p>
            <a:endParaRPr lang="en-GB" dirty="0"/>
          </a:p>
        </p:txBody>
      </p:sp>
      <p:sp>
        <p:nvSpPr>
          <p:cNvPr id="9" name="Slide Number Placeholder 8"/>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3335275719"/>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1001080877"/>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064CD92F-AAF5-4D29-B74E-09BEAAFFBD95}" type="datetimeFigureOut">
              <a:rPr lang="en-GB" smtClean="0"/>
              <a:t>23/07/2025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10BD0E2-83C0-4354-9CE6-16FB754B234E}" type="slidenum">
              <a:rPr lang="en-GB" smtClean="0"/>
              <a:t>‹#›</a:t>
            </a:fld>
            <a:endParaRPr lang="en-GB" dirty="0"/>
          </a:p>
        </p:txBody>
      </p:sp>
    </p:spTree>
    <p:extLst>
      <p:ext uri="{BB962C8B-B14F-4D97-AF65-F5344CB8AC3E}">
        <p14:creationId xmlns:p14="http://schemas.microsoft.com/office/powerpoint/2010/main" val="2136910579"/>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64CD92F-AAF5-4D29-B74E-09BEAAFFBD95}" type="datetimeFigureOut">
              <a:rPr lang="en-GB" smtClean="0"/>
              <a:t>23/07/2025</a:t>
            </a:fld>
            <a:endParaRPr lang="en-GB"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910BD0E2-83C0-4354-9CE6-16FB754B234E}" type="slidenum">
              <a:rPr lang="en-GB" smtClean="0"/>
              <a:t>‹#›</a:t>
            </a:fld>
            <a:endParaRPr lang="en-GB" dirty="0"/>
          </a:p>
        </p:txBody>
      </p:sp>
    </p:spTree>
    <p:extLst>
      <p:ext uri="{BB962C8B-B14F-4D97-AF65-F5344CB8AC3E}">
        <p14:creationId xmlns:p14="http://schemas.microsoft.com/office/powerpoint/2010/main" val="14341282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flickr.com/photos/bycp/5663798873" TargetMode="External"/><Relationship Id="rId5" Type="http://schemas.openxmlformats.org/officeDocument/2006/relationships/image" Target="../media/image4.jpg"/><Relationship Id="rId4" Type="http://schemas.openxmlformats.org/officeDocument/2006/relationships/hyperlink" Target="https://www.publicdomainpictures.net/view-image.php?image=42390&amp;picture=rubber-duck-yellow-clipart"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B9F14-C44A-2F29-F76E-D4EA11473E13}"/>
              </a:ext>
            </a:extLst>
          </p:cNvPr>
          <p:cNvSpPr>
            <a:spLocks noGrp="1"/>
          </p:cNvSpPr>
          <p:nvPr>
            <p:ph type="ctrTitle"/>
          </p:nvPr>
        </p:nvSpPr>
        <p:spPr>
          <a:xfrm>
            <a:off x="8382055" y="1241266"/>
            <a:ext cx="3161016" cy="3153753"/>
          </a:xfrm>
        </p:spPr>
        <p:txBody>
          <a:bodyPr>
            <a:normAutofit/>
          </a:bodyPr>
          <a:lstStyle/>
          <a:p>
            <a:r>
              <a:rPr lang="en-GB" sz="4600">
                <a:solidFill>
                  <a:srgbClr val="EBEBEB"/>
                </a:solidFill>
              </a:rPr>
              <a:t>Welcome </a:t>
            </a:r>
          </a:p>
        </p:txBody>
      </p:sp>
      <p:sp>
        <p:nvSpPr>
          <p:cNvPr id="3" name="Subtitle 2">
            <a:extLst>
              <a:ext uri="{FF2B5EF4-FFF2-40B4-BE49-F238E27FC236}">
                <a16:creationId xmlns:a16="http://schemas.microsoft.com/office/drawing/2014/main" id="{1DEA6F26-27D9-6D01-86FB-2991855AB179}"/>
              </a:ext>
            </a:extLst>
          </p:cNvPr>
          <p:cNvSpPr>
            <a:spLocks noGrp="1"/>
          </p:cNvSpPr>
          <p:nvPr>
            <p:ph type="subTitle" idx="1"/>
          </p:nvPr>
        </p:nvSpPr>
        <p:spPr>
          <a:xfrm>
            <a:off x="8382055" y="4591665"/>
            <a:ext cx="3161016" cy="1622322"/>
          </a:xfrm>
        </p:spPr>
        <p:txBody>
          <a:bodyPr>
            <a:normAutofit/>
          </a:bodyPr>
          <a:lstStyle/>
          <a:p>
            <a:r>
              <a:rPr lang="en-GB" dirty="0">
                <a:solidFill>
                  <a:schemeClr val="bg1"/>
                </a:solidFill>
              </a:rPr>
              <a:t>INFORMATION for parents of children joining the EYFS </a:t>
            </a:r>
          </a:p>
          <a:p>
            <a:endParaRPr lang="en-GB" dirty="0"/>
          </a:p>
        </p:txBody>
      </p:sp>
      <p:grpSp>
        <p:nvGrpSpPr>
          <p:cNvPr id="9" name="Group 8">
            <a:extLst>
              <a:ext uri="{FF2B5EF4-FFF2-40B4-BE49-F238E27FC236}">
                <a16:creationId xmlns:a16="http://schemas.microsoft.com/office/drawing/2014/main" id="{25A657F0-42F3-40D3-BC75-7DA1F5C6A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3332" y="396837"/>
            <a:ext cx="7906665" cy="6058999"/>
            <a:chOff x="423332" y="396837"/>
            <a:chExt cx="7906665" cy="6058999"/>
          </a:xfrm>
        </p:grpSpPr>
        <p:sp>
          <p:nvSpPr>
            <p:cNvPr id="10" name="Rectangle 9">
              <a:extLst>
                <a:ext uri="{FF2B5EF4-FFF2-40B4-BE49-F238E27FC236}">
                  <a16:creationId xmlns:a16="http://schemas.microsoft.com/office/drawing/2014/main" id="{2E94FF68-7A60-47B7-AB98-1674FC7F2D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flipH="1">
              <a:off x="423332" y="402165"/>
              <a:ext cx="678513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42B4F8D7-4E9C-45EF-9072-1AF32CEF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400000" flipH="1">
              <a:off x="4616676" y="2801722"/>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2" name="Freeform 5">
              <a:extLst>
                <a:ext uri="{FF2B5EF4-FFF2-40B4-BE49-F238E27FC236}">
                  <a16:creationId xmlns:a16="http://schemas.microsoft.com/office/drawing/2014/main" id="{3ECBDDDB-593C-40F0-8E80-AA75798EE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5677511" flipH="1">
              <a:off x="6459831" y="1826079"/>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grpSp>
      <p:pic>
        <p:nvPicPr>
          <p:cNvPr id="4" name="Picture 3">
            <a:extLst>
              <a:ext uri="{FF2B5EF4-FFF2-40B4-BE49-F238E27FC236}">
                <a16:creationId xmlns:a16="http://schemas.microsoft.com/office/drawing/2014/main" id="{059C2D34-0AA6-1466-2D5D-0AB5AE58F1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6974" y="1114621"/>
            <a:ext cx="4628758" cy="4628758"/>
          </a:xfrm>
          <a:prstGeom prst="rect">
            <a:avLst/>
          </a:prstGeom>
        </p:spPr>
      </p:pic>
    </p:spTree>
    <p:extLst>
      <p:ext uri="{BB962C8B-B14F-4D97-AF65-F5344CB8AC3E}">
        <p14:creationId xmlns:p14="http://schemas.microsoft.com/office/powerpoint/2010/main" val="227360211"/>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0DA19B70-2EBE-822E-8739-3414C1722F64}"/>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Introductions</a:t>
            </a:r>
          </a:p>
        </p:txBody>
      </p:sp>
      <p:sp>
        <p:nvSpPr>
          <p:cNvPr id="3" name="Content Placeholder 2">
            <a:extLst>
              <a:ext uri="{FF2B5EF4-FFF2-40B4-BE49-F238E27FC236}">
                <a16:creationId xmlns:a16="http://schemas.microsoft.com/office/drawing/2014/main" id="{FB92A562-7F85-AF40-D801-D6CBF861B4AA}"/>
              </a:ext>
            </a:extLst>
          </p:cNvPr>
          <p:cNvSpPr>
            <a:spLocks noGrp="1"/>
          </p:cNvSpPr>
          <p:nvPr>
            <p:ph idx="1"/>
          </p:nvPr>
        </p:nvSpPr>
        <p:spPr>
          <a:xfrm>
            <a:off x="5290077" y="437513"/>
            <a:ext cx="6478588" cy="5954325"/>
          </a:xfrm>
        </p:spPr>
        <p:txBody>
          <a:bodyPr anchor="ctr">
            <a:normAutofit/>
          </a:bodyPr>
          <a:lstStyle/>
          <a:p>
            <a:r>
              <a:rPr lang="en-GB" sz="2000" dirty="0"/>
              <a:t>Mrs Anstee 			Head Teacher</a:t>
            </a:r>
          </a:p>
          <a:p>
            <a:r>
              <a:rPr lang="en-GB" sz="2000" dirty="0"/>
              <a:t>Mrs Gardner 		Deputy Head Teacher and 						SENDCo</a:t>
            </a:r>
          </a:p>
          <a:p>
            <a:r>
              <a:rPr lang="en-GB" sz="2000" dirty="0"/>
              <a:t>Mrs Stone 			Teacher of the Ducklings 					 		EYFS Senior Teacher</a:t>
            </a:r>
          </a:p>
          <a:p>
            <a:r>
              <a:rPr lang="en-GB" sz="2000" dirty="0"/>
              <a:t>Mrs Barker 			Teacher of the Chicks  </a:t>
            </a:r>
          </a:p>
          <a:p>
            <a:r>
              <a:rPr lang="en-GB" sz="2000" dirty="0"/>
              <a:t>Mrs Skinner 			EYFS Teaching Assistant</a:t>
            </a:r>
          </a:p>
          <a:p>
            <a:r>
              <a:rPr lang="en-GB" sz="2000" dirty="0"/>
              <a:t>Mrs Sackett	       	EYFS  Teaching Assistant </a:t>
            </a:r>
          </a:p>
          <a:p>
            <a:r>
              <a:rPr lang="en-GB" sz="2000" dirty="0"/>
              <a:t>Mrs Smith 			EYFS PPA Cover</a:t>
            </a:r>
          </a:p>
        </p:txBody>
      </p:sp>
    </p:spTree>
    <p:extLst>
      <p:ext uri="{BB962C8B-B14F-4D97-AF65-F5344CB8AC3E}">
        <p14:creationId xmlns:p14="http://schemas.microsoft.com/office/powerpoint/2010/main" val="375102759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A94CA-7E62-86C5-2D35-973A0E9285DE}"/>
              </a:ext>
            </a:extLst>
          </p:cNvPr>
          <p:cNvSpPr>
            <a:spLocks noGrp="1"/>
          </p:cNvSpPr>
          <p:nvPr>
            <p:ph type="title"/>
          </p:nvPr>
        </p:nvSpPr>
        <p:spPr/>
        <p:txBody>
          <a:bodyPr/>
          <a:lstStyle/>
          <a:p>
            <a:r>
              <a:rPr lang="en-GB" dirty="0"/>
              <a:t>The EYFS Unit</a:t>
            </a:r>
          </a:p>
        </p:txBody>
      </p:sp>
      <p:pic>
        <p:nvPicPr>
          <p:cNvPr id="5" name="Picture 4">
            <a:extLst>
              <a:ext uri="{FF2B5EF4-FFF2-40B4-BE49-F238E27FC236}">
                <a16:creationId xmlns:a16="http://schemas.microsoft.com/office/drawing/2014/main" id="{775A2DF1-87C6-2433-F759-41E6C629036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05435" y="2627555"/>
            <a:ext cx="3073998" cy="3073998"/>
          </a:xfrm>
          <a:prstGeom prst="rect">
            <a:avLst/>
          </a:prstGeom>
        </p:spPr>
      </p:pic>
      <p:pic>
        <p:nvPicPr>
          <p:cNvPr id="7" name="Picture 6">
            <a:extLst>
              <a:ext uri="{FF2B5EF4-FFF2-40B4-BE49-F238E27FC236}">
                <a16:creationId xmlns:a16="http://schemas.microsoft.com/office/drawing/2014/main" id="{8A3C1EC0-4BA5-7272-D9B6-3452153E612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328211" y="2899226"/>
            <a:ext cx="2440641" cy="2603629"/>
          </a:xfrm>
          <a:prstGeom prst="rect">
            <a:avLst/>
          </a:prstGeom>
        </p:spPr>
      </p:pic>
      <p:sp>
        <p:nvSpPr>
          <p:cNvPr id="9" name="Rectangle 8">
            <a:extLst>
              <a:ext uri="{FF2B5EF4-FFF2-40B4-BE49-F238E27FC236}">
                <a16:creationId xmlns:a16="http://schemas.microsoft.com/office/drawing/2014/main" id="{5F4C4C7C-153D-2295-B565-D9EBF0509067}"/>
              </a:ext>
            </a:extLst>
          </p:cNvPr>
          <p:cNvSpPr/>
          <p:nvPr/>
        </p:nvSpPr>
        <p:spPr>
          <a:xfrm>
            <a:off x="4229146" y="2967335"/>
            <a:ext cx="3733714" cy="2585323"/>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Ducklings  </a:t>
            </a:r>
          </a:p>
          <a:p>
            <a:pPr algn="ctr"/>
            <a:r>
              <a:rPr lang="en-US" sz="5400" dirty="0">
                <a:ln w="0"/>
                <a:solidFill>
                  <a:schemeClr val="accent1"/>
                </a:solidFill>
                <a:effectLst>
                  <a:outerShdw blurRad="38100" dist="25400" dir="5400000" algn="ctr" rotWithShape="0">
                    <a:srgbClr val="6E747A">
                      <a:alpha val="43000"/>
                    </a:srgbClr>
                  </a:outerShdw>
                </a:effectLst>
              </a:rPr>
              <a:t>Or</a:t>
            </a:r>
          </a:p>
          <a:p>
            <a:pPr algn="ctr"/>
            <a:r>
              <a:rPr lang="en-US" sz="5400" b="0" cap="none" spc="0" dirty="0">
                <a:ln w="0"/>
                <a:solidFill>
                  <a:schemeClr val="accent1"/>
                </a:solidFill>
                <a:effectLst>
                  <a:outerShdw blurRad="38100" dist="25400" dir="5400000" algn="ctr" rotWithShape="0">
                    <a:srgbClr val="6E747A">
                      <a:alpha val="43000"/>
                    </a:srgbClr>
                  </a:outerShdw>
                </a:effectLst>
              </a:rPr>
              <a:t>Chicks</a:t>
            </a:r>
          </a:p>
        </p:txBody>
      </p:sp>
    </p:spTree>
    <p:extLst>
      <p:ext uri="{BB962C8B-B14F-4D97-AF65-F5344CB8AC3E}">
        <p14:creationId xmlns:p14="http://schemas.microsoft.com/office/powerpoint/2010/main" val="2143030349"/>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F658624E-828E-7CF2-7137-3F4C7E7B4DAA}"/>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A day in the life …</a:t>
            </a:r>
          </a:p>
        </p:txBody>
      </p:sp>
      <p:sp>
        <p:nvSpPr>
          <p:cNvPr id="3" name="Content Placeholder 2">
            <a:extLst>
              <a:ext uri="{FF2B5EF4-FFF2-40B4-BE49-F238E27FC236}">
                <a16:creationId xmlns:a16="http://schemas.microsoft.com/office/drawing/2014/main" id="{4D1A1D78-36C8-9ADF-2F64-D07A1B608038}"/>
              </a:ext>
            </a:extLst>
          </p:cNvPr>
          <p:cNvSpPr>
            <a:spLocks noGrp="1"/>
          </p:cNvSpPr>
          <p:nvPr>
            <p:ph idx="1"/>
          </p:nvPr>
        </p:nvSpPr>
        <p:spPr>
          <a:xfrm>
            <a:off x="5290077" y="437513"/>
            <a:ext cx="5502614" cy="5954325"/>
          </a:xfrm>
        </p:spPr>
        <p:txBody>
          <a:bodyPr anchor="ctr">
            <a:normAutofit/>
          </a:bodyPr>
          <a:lstStyle/>
          <a:p>
            <a:pPr>
              <a:lnSpc>
                <a:spcPct val="90000"/>
              </a:lnSpc>
            </a:pPr>
            <a:r>
              <a:rPr lang="en-GB" sz="1300" dirty="0"/>
              <a:t>Registration is at 8.45.  Children need to be in school at 8.45 at the latest.</a:t>
            </a:r>
          </a:p>
          <a:p>
            <a:pPr>
              <a:lnSpc>
                <a:spcPct val="90000"/>
              </a:lnSpc>
            </a:pPr>
            <a:r>
              <a:rPr lang="en-GB" sz="1300" dirty="0"/>
              <a:t>Doors open at 8.35.</a:t>
            </a:r>
          </a:p>
          <a:p>
            <a:pPr>
              <a:lnSpc>
                <a:spcPct val="90000"/>
              </a:lnSpc>
            </a:pPr>
            <a:r>
              <a:rPr lang="en-GB" sz="1300" dirty="0"/>
              <a:t>Lunch 11.55 – 1pm</a:t>
            </a:r>
          </a:p>
          <a:p>
            <a:pPr>
              <a:lnSpc>
                <a:spcPct val="90000"/>
              </a:lnSpc>
            </a:pPr>
            <a:r>
              <a:rPr lang="en-GB" sz="1300" dirty="0"/>
              <a:t>School Ends at 3.15pm</a:t>
            </a:r>
          </a:p>
          <a:p>
            <a:pPr marL="0" indent="0">
              <a:lnSpc>
                <a:spcPct val="90000"/>
              </a:lnSpc>
              <a:buNone/>
            </a:pPr>
            <a:endParaRPr lang="en-GB" sz="1300" dirty="0"/>
          </a:p>
          <a:p>
            <a:pPr marL="0" indent="0">
              <a:lnSpc>
                <a:spcPct val="90000"/>
              </a:lnSpc>
              <a:buNone/>
            </a:pPr>
            <a:r>
              <a:rPr lang="en-GB" sz="1300" dirty="0"/>
              <a:t>If your </a:t>
            </a:r>
            <a:r>
              <a:rPr lang="en-GB" sz="1300" b="1" dirty="0"/>
              <a:t>child is sick and unable to attend school you MUST telephone the school office </a:t>
            </a:r>
            <a:r>
              <a:rPr lang="en-GB" sz="1300" dirty="0"/>
              <a:t>to report the absence.   Please call the office before 9am on each day of absence.  </a:t>
            </a:r>
          </a:p>
          <a:p>
            <a:pPr marL="0" indent="0">
              <a:lnSpc>
                <a:spcPct val="90000"/>
              </a:lnSpc>
              <a:buNone/>
            </a:pPr>
            <a:endParaRPr lang="en-GB" sz="1300" dirty="0"/>
          </a:p>
          <a:p>
            <a:pPr marL="0" indent="0">
              <a:lnSpc>
                <a:spcPct val="90000"/>
              </a:lnSpc>
              <a:buNone/>
            </a:pPr>
            <a:r>
              <a:rPr lang="en-GB" sz="1300" dirty="0"/>
              <a:t>Wherever possible please make any </a:t>
            </a:r>
            <a:r>
              <a:rPr lang="en-GB" sz="1300" b="1" dirty="0"/>
              <a:t>medical appointments outside of school hours </a:t>
            </a:r>
            <a:r>
              <a:rPr lang="en-GB" sz="1300" dirty="0"/>
              <a:t>– so that the children don’t miss learning.  Where possible provide a copy of a hospital appointment letter</a:t>
            </a:r>
          </a:p>
          <a:p>
            <a:pPr marL="0" indent="0">
              <a:lnSpc>
                <a:spcPct val="90000"/>
              </a:lnSpc>
              <a:buNone/>
            </a:pPr>
            <a:endParaRPr lang="en-GB" sz="1300" dirty="0"/>
          </a:p>
          <a:p>
            <a:pPr marL="0" indent="0">
              <a:lnSpc>
                <a:spcPct val="90000"/>
              </a:lnSpc>
              <a:buNone/>
            </a:pPr>
            <a:r>
              <a:rPr lang="en-GB" sz="1300" dirty="0"/>
              <a:t>If you need to request any absence, please complete a request form from the office.  </a:t>
            </a:r>
            <a:r>
              <a:rPr lang="en-GB" sz="1300" b="1" dirty="0"/>
              <a:t>Term time holidays are not usually authorised. </a:t>
            </a:r>
          </a:p>
          <a:p>
            <a:pPr marL="0" indent="0">
              <a:lnSpc>
                <a:spcPct val="90000"/>
              </a:lnSpc>
              <a:buNone/>
            </a:pPr>
            <a:endParaRPr lang="en-GB" sz="1300" dirty="0"/>
          </a:p>
          <a:p>
            <a:pPr marL="0" indent="0">
              <a:lnSpc>
                <a:spcPct val="90000"/>
              </a:lnSpc>
              <a:buNone/>
            </a:pPr>
            <a:r>
              <a:rPr lang="en-GB" sz="1300" dirty="0"/>
              <a:t>If a member of your family is being </a:t>
            </a:r>
            <a:r>
              <a:rPr lang="en-GB" sz="1300" b="1" dirty="0"/>
              <a:t>deployed</a:t>
            </a:r>
            <a:r>
              <a:rPr lang="en-GB" sz="1300" dirty="0"/>
              <a:t> or attending a course for a number of weeks please let us know.  This will mean class teachers are aware and Mrs Summers our Family Support Worker is aware – meaning she can check in with the children.</a:t>
            </a:r>
          </a:p>
        </p:txBody>
      </p:sp>
    </p:spTree>
    <p:extLst>
      <p:ext uri="{BB962C8B-B14F-4D97-AF65-F5344CB8AC3E}">
        <p14:creationId xmlns:p14="http://schemas.microsoft.com/office/powerpoint/2010/main" val="1906484705"/>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31"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33" name="Freeform: Shape 32">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35"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DE46BDDB-BA1E-6155-E1EB-7CE6368BD62F}"/>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Kit List for Everyone</a:t>
            </a:r>
          </a:p>
        </p:txBody>
      </p:sp>
      <p:sp>
        <p:nvSpPr>
          <p:cNvPr id="3" name="Content Placeholder 2">
            <a:extLst>
              <a:ext uri="{FF2B5EF4-FFF2-40B4-BE49-F238E27FC236}">
                <a16:creationId xmlns:a16="http://schemas.microsoft.com/office/drawing/2014/main" id="{3BEC77F8-2D48-4B6D-7CDB-507BAF1A10EC}"/>
              </a:ext>
            </a:extLst>
          </p:cNvPr>
          <p:cNvSpPr>
            <a:spLocks noGrp="1"/>
          </p:cNvSpPr>
          <p:nvPr>
            <p:ph idx="1"/>
          </p:nvPr>
        </p:nvSpPr>
        <p:spPr>
          <a:xfrm>
            <a:off x="5290077" y="437513"/>
            <a:ext cx="6670104" cy="5954325"/>
          </a:xfrm>
        </p:spPr>
        <p:txBody>
          <a:bodyPr anchor="ctr">
            <a:normAutofit/>
          </a:bodyPr>
          <a:lstStyle/>
          <a:p>
            <a:pPr>
              <a:lnSpc>
                <a:spcPct val="90000"/>
              </a:lnSpc>
            </a:pPr>
            <a:r>
              <a:rPr lang="en-GB" sz="1400" dirty="0"/>
              <a:t>A book Bag – to come into school EVERY DAY</a:t>
            </a:r>
          </a:p>
          <a:p>
            <a:pPr>
              <a:lnSpc>
                <a:spcPct val="90000"/>
              </a:lnSpc>
            </a:pPr>
            <a:r>
              <a:rPr lang="en-GB" sz="1400" dirty="0"/>
              <a:t>A plastic sports bottle for WATER  (one with a sports cap please) in school EVERY DAY </a:t>
            </a:r>
          </a:p>
          <a:p>
            <a:pPr>
              <a:lnSpc>
                <a:spcPct val="90000"/>
              </a:lnSpc>
            </a:pPr>
            <a:r>
              <a:rPr lang="en-GB" sz="1400" dirty="0"/>
              <a:t>A pair of wellington boots to remain in school </a:t>
            </a:r>
          </a:p>
          <a:p>
            <a:pPr>
              <a:lnSpc>
                <a:spcPct val="90000"/>
              </a:lnSpc>
            </a:pPr>
            <a:r>
              <a:rPr lang="en-GB" sz="1400" dirty="0"/>
              <a:t>Any medication that your child needs (inhalers etc) </a:t>
            </a:r>
          </a:p>
          <a:p>
            <a:pPr>
              <a:lnSpc>
                <a:spcPct val="90000"/>
              </a:lnSpc>
            </a:pPr>
            <a:r>
              <a:rPr lang="en-GB" sz="1400" dirty="0"/>
              <a:t>FOREST SCHOOL CLOTHES – Long sleeved top, Long trousers (not jeans), waterproof coat, hat, gloves. Extra socks, many layers                                             We wear these to school on Forest School days.   </a:t>
            </a:r>
          </a:p>
          <a:p>
            <a:pPr>
              <a:lnSpc>
                <a:spcPct val="90000"/>
              </a:lnSpc>
            </a:pPr>
            <a:r>
              <a:rPr lang="en-GB" sz="1400" dirty="0"/>
              <a:t>A set of waterproof dungarees to wear to the woods.                               (Link will be shared on Dojo) </a:t>
            </a:r>
          </a:p>
          <a:p>
            <a:pPr>
              <a:lnSpc>
                <a:spcPct val="90000"/>
              </a:lnSpc>
            </a:pPr>
            <a:r>
              <a:rPr lang="en-GB" sz="1400" dirty="0"/>
              <a:t>A change of clothes – as a just in case!   (some spare underwear and trousers)  - PLEASE SEND THESE INSIDE A DRAWSTRING BAG – they will remain in school </a:t>
            </a:r>
          </a:p>
          <a:p>
            <a:pPr marL="0" indent="0">
              <a:lnSpc>
                <a:spcPct val="90000"/>
              </a:lnSpc>
              <a:buNone/>
            </a:pPr>
            <a:endParaRPr lang="en-GB" sz="1400" dirty="0"/>
          </a:p>
          <a:p>
            <a:pPr marL="0" indent="0" algn="ctr">
              <a:lnSpc>
                <a:spcPct val="90000"/>
              </a:lnSpc>
              <a:buNone/>
            </a:pPr>
            <a:r>
              <a:rPr lang="en-GB" sz="1400" b="1" dirty="0"/>
              <a:t>PLEASE NAME EVERYTHING – TWICE                          </a:t>
            </a:r>
          </a:p>
          <a:p>
            <a:pPr marL="0" indent="0" algn="ctr">
              <a:lnSpc>
                <a:spcPct val="90000"/>
              </a:lnSpc>
              <a:buNone/>
            </a:pPr>
            <a:r>
              <a:rPr lang="en-GB" sz="1400" b="1" u="sng" dirty="0"/>
              <a:t>PLEASE DO NOT USE  BULKY RUCKSACKS – WE CAN NOT STORE THEM</a:t>
            </a:r>
          </a:p>
          <a:p>
            <a:pPr marL="0" indent="0" algn="ctr">
              <a:lnSpc>
                <a:spcPct val="90000"/>
              </a:lnSpc>
              <a:buNone/>
            </a:pPr>
            <a:endParaRPr lang="en-GB" sz="1400" b="1" u="sng" dirty="0"/>
          </a:p>
          <a:p>
            <a:pPr marL="0" indent="0" algn="ctr">
              <a:lnSpc>
                <a:spcPct val="90000"/>
              </a:lnSpc>
              <a:buNone/>
            </a:pPr>
            <a:r>
              <a:rPr lang="en-GB" sz="1400" b="1" u="sng" dirty="0"/>
              <a:t>NO TOYS FROM HOME SHOULD BE BROUGHT INTO SCHOOL – PLEASE DO NOT SEND THEM IN</a:t>
            </a:r>
          </a:p>
        </p:txBody>
      </p:sp>
    </p:spTree>
    <p:extLst>
      <p:ext uri="{BB962C8B-B14F-4D97-AF65-F5344CB8AC3E}">
        <p14:creationId xmlns:p14="http://schemas.microsoft.com/office/powerpoint/2010/main" val="860428464"/>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35"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36"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37"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B30C235F-5CB8-3F87-6B85-E979772E8549}"/>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School Uniform</a:t>
            </a:r>
          </a:p>
        </p:txBody>
      </p:sp>
      <p:sp>
        <p:nvSpPr>
          <p:cNvPr id="3" name="Content Placeholder 2">
            <a:extLst>
              <a:ext uri="{FF2B5EF4-FFF2-40B4-BE49-F238E27FC236}">
                <a16:creationId xmlns:a16="http://schemas.microsoft.com/office/drawing/2014/main" id="{DF1A5C39-5AE6-A5EB-F2F5-7E18A89D83D1}"/>
              </a:ext>
            </a:extLst>
          </p:cNvPr>
          <p:cNvSpPr>
            <a:spLocks noGrp="1"/>
          </p:cNvSpPr>
          <p:nvPr>
            <p:ph idx="1"/>
          </p:nvPr>
        </p:nvSpPr>
        <p:spPr>
          <a:xfrm>
            <a:off x="5290077" y="437513"/>
            <a:ext cx="6670104" cy="5954325"/>
          </a:xfrm>
        </p:spPr>
        <p:txBody>
          <a:bodyPr anchor="ctr">
            <a:normAutofit/>
          </a:bodyPr>
          <a:lstStyle/>
          <a:p>
            <a:pPr fontAlgn="t">
              <a:lnSpc>
                <a:spcPct val="90000"/>
              </a:lnSpc>
            </a:pPr>
            <a:r>
              <a:rPr lang="en-GB" sz="1400" b="0" i="0" dirty="0">
                <a:effectLst/>
              </a:rPr>
              <a:t>Gateway School asks all its pupils to wear a school uniform </a:t>
            </a:r>
          </a:p>
          <a:p>
            <a:pPr marL="0" indent="0" fontAlgn="t">
              <a:lnSpc>
                <a:spcPct val="90000"/>
              </a:lnSpc>
              <a:buNone/>
            </a:pPr>
            <a:r>
              <a:rPr lang="en-GB" sz="1400" b="0" i="0" dirty="0">
                <a:effectLst/>
              </a:rPr>
              <a:t>The school uniform comprises:</a:t>
            </a:r>
          </a:p>
          <a:p>
            <a:pPr fontAlgn="t">
              <a:lnSpc>
                <a:spcPct val="90000"/>
              </a:lnSpc>
              <a:buFont typeface="Arial" panose="020B0604020202020204" pitchFamily="34" charset="0"/>
              <a:buChar char="•"/>
            </a:pPr>
            <a:r>
              <a:rPr lang="en-GB" sz="1400" b="0" i="0" dirty="0">
                <a:effectLst/>
              </a:rPr>
              <a:t>White shirt, polo-shirt or blouse</a:t>
            </a:r>
            <a:r>
              <a:rPr lang="en-GB" sz="1400" dirty="0"/>
              <a:t> – or purple polo shirt</a:t>
            </a:r>
            <a:endParaRPr lang="en-GB" sz="1400" b="0" i="0" dirty="0">
              <a:effectLst/>
            </a:endParaRPr>
          </a:p>
          <a:p>
            <a:pPr fontAlgn="t">
              <a:lnSpc>
                <a:spcPct val="90000"/>
              </a:lnSpc>
              <a:buFont typeface="Arial" panose="020B0604020202020204" pitchFamily="34" charset="0"/>
              <a:buChar char="•"/>
            </a:pPr>
            <a:r>
              <a:rPr lang="en-GB" sz="1400" b="0" i="0" dirty="0">
                <a:effectLst/>
              </a:rPr>
              <a:t>Black bottoms - either tailored trousers, or a skirt near the knee.</a:t>
            </a:r>
          </a:p>
          <a:p>
            <a:pPr fontAlgn="t">
              <a:lnSpc>
                <a:spcPct val="90000"/>
              </a:lnSpc>
              <a:buFont typeface="Arial" panose="020B0604020202020204" pitchFamily="34" charset="0"/>
              <a:buChar char="•"/>
            </a:pPr>
            <a:r>
              <a:rPr lang="en-GB" sz="1400" b="0" i="0" dirty="0">
                <a:effectLst/>
              </a:rPr>
              <a:t>Purple sweatshirt or cardigan with school logo for all year groups except Year 6.</a:t>
            </a:r>
          </a:p>
          <a:p>
            <a:pPr fontAlgn="t">
              <a:lnSpc>
                <a:spcPct val="90000"/>
              </a:lnSpc>
              <a:buFont typeface="Arial" panose="020B0604020202020204" pitchFamily="34" charset="0"/>
              <a:buChar char="•"/>
            </a:pPr>
            <a:r>
              <a:rPr lang="en-GB" sz="1400" b="0" i="0" dirty="0">
                <a:effectLst/>
              </a:rPr>
              <a:t>Black shoes or trainers (completely black) </a:t>
            </a:r>
          </a:p>
          <a:p>
            <a:pPr fontAlgn="t">
              <a:lnSpc>
                <a:spcPct val="90000"/>
              </a:lnSpc>
              <a:buFont typeface="Arial" panose="020B0604020202020204" pitchFamily="34" charset="0"/>
              <a:buChar char="•"/>
            </a:pPr>
            <a:r>
              <a:rPr lang="en-GB" sz="1400" b="0" i="0" dirty="0">
                <a:effectLst/>
              </a:rPr>
              <a:t>Purple and white checked summer dresses can be work in summer months.</a:t>
            </a:r>
          </a:p>
          <a:p>
            <a:pPr fontAlgn="t">
              <a:lnSpc>
                <a:spcPct val="90000"/>
              </a:lnSpc>
            </a:pPr>
            <a:r>
              <a:rPr lang="en-GB" sz="1400" b="0" i="0" u="sng" dirty="0">
                <a:effectLst/>
              </a:rPr>
              <a:t>P.E. clothing</a:t>
            </a:r>
            <a:endParaRPr lang="en-GB" sz="1400" b="0" i="0" dirty="0">
              <a:effectLst/>
            </a:endParaRPr>
          </a:p>
          <a:p>
            <a:pPr marL="0" indent="0" fontAlgn="t">
              <a:lnSpc>
                <a:spcPct val="90000"/>
              </a:lnSpc>
              <a:buNone/>
            </a:pPr>
            <a:r>
              <a:rPr lang="en-GB" sz="1400" b="0" i="0" dirty="0">
                <a:effectLst/>
              </a:rPr>
              <a:t>Black shorts, a white T-shirt and plimsolls are required for indoor lessons. </a:t>
            </a:r>
          </a:p>
          <a:p>
            <a:pPr marL="0" indent="0" fontAlgn="t">
              <a:lnSpc>
                <a:spcPct val="90000"/>
              </a:lnSpc>
              <a:buNone/>
            </a:pPr>
            <a:r>
              <a:rPr lang="en-GB" sz="1400" dirty="0"/>
              <a:t>Black Joggers and a school purple hoodie or purple sweatshirt .(This can be your school sweatshirt) </a:t>
            </a:r>
          </a:p>
          <a:p>
            <a:pPr marL="0" indent="0" fontAlgn="t">
              <a:lnSpc>
                <a:spcPct val="90000"/>
              </a:lnSpc>
              <a:buNone/>
            </a:pPr>
            <a:r>
              <a:rPr lang="en-GB" sz="1400" b="0" i="0" dirty="0">
                <a:effectLst/>
              </a:rPr>
              <a:t>Children we</a:t>
            </a:r>
            <a:r>
              <a:rPr lang="en-GB" sz="1400" dirty="0"/>
              <a:t>ar their PE kit to school on PE Days and remain in their kit for the day. </a:t>
            </a:r>
          </a:p>
          <a:p>
            <a:pPr marL="0" indent="0" fontAlgn="t">
              <a:lnSpc>
                <a:spcPct val="90000"/>
              </a:lnSpc>
              <a:buNone/>
            </a:pPr>
            <a:endParaRPr lang="en-GB" sz="1400" b="0" i="0" dirty="0">
              <a:effectLst/>
            </a:endParaRPr>
          </a:p>
          <a:p>
            <a:pPr marL="0" indent="0" fontAlgn="t">
              <a:lnSpc>
                <a:spcPct val="90000"/>
              </a:lnSpc>
              <a:buNone/>
            </a:pPr>
            <a:r>
              <a:rPr lang="en-GB" sz="1400" b="1" i="0" dirty="0">
                <a:effectLst/>
              </a:rPr>
              <a:t>Children are not allowed wear makeup or to have their nails painted. Long hair must be tied back and only one stud earring can be worn in each ear - no other jewellery is allowed.   Tiaras and large headbands  are not allowed.  Long hair should be tied up. </a:t>
            </a:r>
          </a:p>
        </p:txBody>
      </p:sp>
    </p:spTree>
    <p:extLst>
      <p:ext uri="{BB962C8B-B14F-4D97-AF65-F5344CB8AC3E}">
        <p14:creationId xmlns:p14="http://schemas.microsoft.com/office/powerpoint/2010/main" val="329048278"/>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B30C235F-5CB8-3F87-6B85-E979772E8549}"/>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Independence</a:t>
            </a:r>
          </a:p>
        </p:txBody>
      </p:sp>
      <p:sp>
        <p:nvSpPr>
          <p:cNvPr id="3" name="Content Placeholder 2">
            <a:extLst>
              <a:ext uri="{FF2B5EF4-FFF2-40B4-BE49-F238E27FC236}">
                <a16:creationId xmlns:a16="http://schemas.microsoft.com/office/drawing/2014/main" id="{DF1A5C39-5AE6-A5EB-F2F5-7E18A89D83D1}"/>
              </a:ext>
            </a:extLst>
          </p:cNvPr>
          <p:cNvSpPr>
            <a:spLocks noGrp="1"/>
          </p:cNvSpPr>
          <p:nvPr>
            <p:ph idx="1"/>
          </p:nvPr>
        </p:nvSpPr>
        <p:spPr>
          <a:xfrm>
            <a:off x="5820118" y="704194"/>
            <a:ext cx="5502614" cy="6281616"/>
          </a:xfrm>
        </p:spPr>
        <p:txBody>
          <a:bodyPr anchor="ctr">
            <a:normAutofit/>
          </a:bodyPr>
          <a:lstStyle/>
          <a:p>
            <a:pPr fontAlgn="t">
              <a:lnSpc>
                <a:spcPct val="90000"/>
              </a:lnSpc>
            </a:pPr>
            <a:r>
              <a:rPr lang="en-GB" sz="1700" b="1" u="sng" dirty="0">
                <a:latin typeface="+mj-lt"/>
              </a:rPr>
              <a:t>NAMES</a:t>
            </a:r>
            <a:r>
              <a:rPr lang="en-GB" sz="1700" u="sng" dirty="0">
                <a:latin typeface="+mj-lt"/>
              </a:rPr>
              <a:t>         </a:t>
            </a:r>
            <a:r>
              <a:rPr lang="en-GB" sz="1700" dirty="0">
                <a:latin typeface="+mj-lt"/>
              </a:rPr>
              <a:t>                                                                 </a:t>
            </a:r>
          </a:p>
          <a:p>
            <a:pPr marL="0" indent="0" fontAlgn="t">
              <a:lnSpc>
                <a:spcPct val="90000"/>
              </a:lnSpc>
              <a:buNone/>
            </a:pPr>
            <a:r>
              <a:rPr lang="en-GB" sz="1700" dirty="0">
                <a:latin typeface="+mj-lt"/>
              </a:rPr>
              <a:t>Please name all clothing clearly (and keep checking that it hasn’t washed out).                            </a:t>
            </a:r>
            <a:r>
              <a:rPr lang="en-GB" sz="1700" b="1" dirty="0">
                <a:latin typeface="+mj-lt"/>
              </a:rPr>
              <a:t>Show the children where their name is in their clothes.                                                                    </a:t>
            </a:r>
            <a:r>
              <a:rPr lang="en-GB" sz="1700" dirty="0">
                <a:latin typeface="+mj-lt"/>
              </a:rPr>
              <a:t> The children need to know what their own         name looks like.</a:t>
            </a:r>
          </a:p>
          <a:p>
            <a:pPr fontAlgn="t">
              <a:lnSpc>
                <a:spcPct val="90000"/>
              </a:lnSpc>
            </a:pPr>
            <a:endParaRPr lang="en-GB" sz="1700" u="sng" dirty="0">
              <a:latin typeface="+mj-lt"/>
            </a:endParaRPr>
          </a:p>
          <a:p>
            <a:pPr fontAlgn="t">
              <a:lnSpc>
                <a:spcPct val="90000"/>
              </a:lnSpc>
            </a:pPr>
            <a:r>
              <a:rPr lang="en-GB" sz="1700" b="1" i="0" u="sng" dirty="0">
                <a:effectLst/>
                <a:latin typeface="+mj-lt"/>
              </a:rPr>
              <a:t>COATS </a:t>
            </a:r>
            <a:r>
              <a:rPr lang="en-GB" sz="1700" b="0" i="0" u="sng" dirty="0">
                <a:effectLst/>
                <a:latin typeface="+mj-lt"/>
              </a:rPr>
              <a:t>  </a:t>
            </a:r>
          </a:p>
          <a:p>
            <a:pPr marL="0" indent="0" fontAlgn="t">
              <a:lnSpc>
                <a:spcPct val="90000"/>
              </a:lnSpc>
              <a:buNone/>
            </a:pPr>
            <a:r>
              <a:rPr lang="en-GB" sz="1700" b="0" i="0" dirty="0">
                <a:effectLst/>
                <a:latin typeface="+mj-lt"/>
              </a:rPr>
              <a:t>Please support your child to be able to put their own coat on , and zip it up.</a:t>
            </a:r>
          </a:p>
          <a:p>
            <a:pPr marL="0" indent="0" fontAlgn="t">
              <a:lnSpc>
                <a:spcPct val="90000"/>
              </a:lnSpc>
              <a:buNone/>
            </a:pPr>
            <a:endParaRPr lang="en-GB" sz="1700" b="0" i="0" dirty="0">
              <a:effectLst/>
              <a:latin typeface="+mj-lt"/>
            </a:endParaRPr>
          </a:p>
          <a:p>
            <a:pPr fontAlgn="t">
              <a:lnSpc>
                <a:spcPct val="90000"/>
              </a:lnSpc>
            </a:pPr>
            <a:r>
              <a:rPr lang="en-GB" sz="1700" b="1" i="0" u="sng" dirty="0">
                <a:effectLst/>
                <a:latin typeface="+mj-lt"/>
              </a:rPr>
              <a:t>TOILETING </a:t>
            </a:r>
          </a:p>
          <a:p>
            <a:pPr marL="0" indent="0" fontAlgn="t">
              <a:lnSpc>
                <a:spcPct val="90000"/>
              </a:lnSpc>
              <a:buNone/>
            </a:pPr>
            <a:r>
              <a:rPr lang="en-GB" sz="1700" b="0" i="0" dirty="0">
                <a:effectLst/>
                <a:latin typeface="+mj-lt"/>
              </a:rPr>
              <a:t>Please </a:t>
            </a:r>
            <a:r>
              <a:rPr lang="en-GB" sz="1700" dirty="0">
                <a:latin typeface="+mj-lt"/>
              </a:rPr>
              <a:t>support your child to be as independent in the bathroom as possible.  Talk about the processes of closing the door behind them, sitting (if aim isn't good) and wiping.  We are on hand to talk through wiping if needed but the children will do the work.   Please talk to them about flushing and hand washing.</a:t>
            </a:r>
          </a:p>
          <a:p>
            <a:pPr marL="0" indent="0" fontAlgn="t">
              <a:lnSpc>
                <a:spcPct val="90000"/>
              </a:lnSpc>
              <a:buNone/>
            </a:pPr>
            <a:r>
              <a:rPr lang="en-GB" sz="1700" b="0" i="0" u="sng" dirty="0">
                <a:effectLst/>
                <a:latin typeface="+mj-lt"/>
              </a:rPr>
              <a:t>Please revisit the Toilet Train Video on Dojo for support with this. </a:t>
            </a:r>
          </a:p>
          <a:p>
            <a:pPr marL="0" indent="0" fontAlgn="t">
              <a:lnSpc>
                <a:spcPct val="90000"/>
              </a:lnSpc>
              <a:buNone/>
            </a:pPr>
            <a:endParaRPr lang="en-GB" sz="1700" u="sng" dirty="0">
              <a:latin typeface="+mj-lt"/>
            </a:endParaRPr>
          </a:p>
          <a:p>
            <a:pPr marL="0" indent="0" fontAlgn="t">
              <a:lnSpc>
                <a:spcPct val="90000"/>
              </a:lnSpc>
              <a:buNone/>
            </a:pPr>
            <a:endParaRPr lang="en-GB" sz="1700" b="0" i="0" u="sng" dirty="0">
              <a:effectLst/>
              <a:latin typeface="+mj-lt"/>
            </a:endParaRPr>
          </a:p>
          <a:p>
            <a:pPr marL="0" indent="0" fontAlgn="t">
              <a:lnSpc>
                <a:spcPct val="90000"/>
              </a:lnSpc>
              <a:buNone/>
            </a:pPr>
            <a:endParaRPr lang="en-GB" sz="1700" b="0" i="0" u="sng" dirty="0">
              <a:effectLst/>
              <a:latin typeface="+mj-lt"/>
            </a:endParaRPr>
          </a:p>
          <a:p>
            <a:pPr marL="0" indent="0" fontAlgn="t">
              <a:lnSpc>
                <a:spcPct val="90000"/>
              </a:lnSpc>
              <a:buNone/>
            </a:pPr>
            <a:endParaRPr lang="en-GB" sz="1700" u="sng" dirty="0">
              <a:latin typeface="+mj-lt"/>
            </a:endParaRPr>
          </a:p>
        </p:txBody>
      </p:sp>
    </p:spTree>
    <p:extLst>
      <p:ext uri="{BB962C8B-B14F-4D97-AF65-F5344CB8AC3E}">
        <p14:creationId xmlns:p14="http://schemas.microsoft.com/office/powerpoint/2010/main" val="195203272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20"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1"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22"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BD3D7156-7EED-3CC8-EC67-49AADD8EFC0A}"/>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FOOD</a:t>
            </a:r>
          </a:p>
        </p:txBody>
      </p:sp>
      <p:sp>
        <p:nvSpPr>
          <p:cNvPr id="3" name="Content Placeholder 2">
            <a:extLst>
              <a:ext uri="{FF2B5EF4-FFF2-40B4-BE49-F238E27FC236}">
                <a16:creationId xmlns:a16="http://schemas.microsoft.com/office/drawing/2014/main" id="{6C329C94-68C3-7282-BDAF-2DB1CA57BD70}"/>
              </a:ext>
            </a:extLst>
          </p:cNvPr>
          <p:cNvSpPr>
            <a:spLocks noGrp="1"/>
          </p:cNvSpPr>
          <p:nvPr>
            <p:ph idx="1"/>
          </p:nvPr>
        </p:nvSpPr>
        <p:spPr>
          <a:xfrm>
            <a:off x="5290077" y="437513"/>
            <a:ext cx="6555082" cy="5954325"/>
          </a:xfrm>
        </p:spPr>
        <p:txBody>
          <a:bodyPr anchor="ctr">
            <a:normAutofit/>
          </a:bodyPr>
          <a:lstStyle/>
          <a:p>
            <a:pPr>
              <a:lnSpc>
                <a:spcPct val="90000"/>
              </a:lnSpc>
            </a:pPr>
            <a:r>
              <a:rPr lang="en-GB" sz="1400" dirty="0"/>
              <a:t>School lunches can be ordered via our Parent Pay system .</a:t>
            </a:r>
          </a:p>
          <a:p>
            <a:pPr>
              <a:lnSpc>
                <a:spcPct val="90000"/>
              </a:lnSpc>
            </a:pPr>
            <a:r>
              <a:rPr lang="en-GB" sz="1400" dirty="0"/>
              <a:t>All Lunches must be ordered before MIDNIGHT on THURSDAY for the FOLLOWING WEEK.   </a:t>
            </a:r>
          </a:p>
          <a:p>
            <a:pPr>
              <a:lnSpc>
                <a:spcPct val="90000"/>
              </a:lnSpc>
            </a:pPr>
            <a:r>
              <a:rPr lang="en-GB" sz="1400" dirty="0"/>
              <a:t>Children can order a school hot meal, meat option, veggie option, Jacket Potato..  There is an option for a school packed lunch</a:t>
            </a:r>
          </a:p>
          <a:p>
            <a:pPr marL="0" indent="0">
              <a:lnSpc>
                <a:spcPct val="90000"/>
              </a:lnSpc>
              <a:buNone/>
            </a:pPr>
            <a:endParaRPr lang="en-GB" sz="1400" dirty="0"/>
          </a:p>
          <a:p>
            <a:pPr marL="0" indent="0" algn="ctr">
              <a:lnSpc>
                <a:spcPct val="90000"/>
              </a:lnSpc>
              <a:buNone/>
            </a:pPr>
            <a:r>
              <a:rPr lang="en-GB" sz="1400" dirty="0"/>
              <a:t>SCHOOL MEALS ARE FREE FOR CHILDREN IN EYFS – YEAR 1 and YEAR 2 </a:t>
            </a:r>
          </a:p>
          <a:p>
            <a:pPr marL="0" indent="0" algn="ctr">
              <a:lnSpc>
                <a:spcPct val="90000"/>
              </a:lnSpc>
              <a:buNone/>
            </a:pPr>
            <a:r>
              <a:rPr lang="en-GB" sz="1400" b="1" u="sng" dirty="0"/>
              <a:t>All you need to do is order them. </a:t>
            </a:r>
          </a:p>
          <a:p>
            <a:pPr marL="0" indent="0" algn="ctr">
              <a:lnSpc>
                <a:spcPct val="90000"/>
              </a:lnSpc>
              <a:buNone/>
            </a:pPr>
            <a:r>
              <a:rPr lang="en-GB" sz="1400" dirty="0"/>
              <a:t>(If you do not order a meal, you will be required to provide a packed lunch for the whole of the week) </a:t>
            </a:r>
          </a:p>
          <a:p>
            <a:pPr marL="0" indent="0">
              <a:lnSpc>
                <a:spcPct val="90000"/>
              </a:lnSpc>
              <a:buNone/>
            </a:pPr>
            <a:endParaRPr lang="en-GB" sz="1400" dirty="0"/>
          </a:p>
          <a:p>
            <a:pPr>
              <a:lnSpc>
                <a:spcPct val="90000"/>
              </a:lnSpc>
              <a:buFont typeface="Wingdings" panose="05000000000000000000" pitchFamily="2" charset="2"/>
              <a:buChar char="Ø"/>
            </a:pPr>
            <a:r>
              <a:rPr lang="en-GB" sz="1400" dirty="0"/>
              <a:t>Packed lunches can also be brought in from home.</a:t>
            </a:r>
          </a:p>
          <a:p>
            <a:pPr>
              <a:lnSpc>
                <a:spcPct val="90000"/>
              </a:lnSpc>
              <a:buFont typeface="Wingdings" panose="05000000000000000000" pitchFamily="2" charset="2"/>
              <a:buChar char="Ø"/>
            </a:pPr>
            <a:r>
              <a:rPr lang="en-GB" sz="1400" b="1" dirty="0">
                <a:solidFill>
                  <a:srgbClr val="FF0000"/>
                </a:solidFill>
              </a:rPr>
              <a:t>WE ARE A NUT FREE SCHOOL </a:t>
            </a:r>
            <a:r>
              <a:rPr lang="en-GB" sz="1400" dirty="0"/>
              <a:t>– this includes cereal bars with nuts and Nutella / Chocolate spread. </a:t>
            </a:r>
          </a:p>
          <a:p>
            <a:pPr marL="0" indent="0" algn="ctr">
              <a:lnSpc>
                <a:spcPct val="90000"/>
              </a:lnSpc>
              <a:buNone/>
            </a:pPr>
            <a:r>
              <a:rPr lang="en-GB" sz="1400" b="1" u="sng" dirty="0"/>
              <a:t> We do have children in the school with Nut Allergies. </a:t>
            </a:r>
          </a:p>
          <a:p>
            <a:pPr>
              <a:lnSpc>
                <a:spcPct val="90000"/>
              </a:lnSpc>
              <a:buFont typeface="Wingdings" panose="05000000000000000000" pitchFamily="2" charset="2"/>
              <a:buChar char="Ø"/>
            </a:pPr>
            <a:endParaRPr lang="en-GB" sz="1400" dirty="0"/>
          </a:p>
          <a:p>
            <a:pPr>
              <a:lnSpc>
                <a:spcPct val="90000"/>
              </a:lnSpc>
              <a:buFont typeface="Wingdings" panose="05000000000000000000" pitchFamily="2" charset="2"/>
              <a:buChar char="Ø"/>
            </a:pPr>
            <a:r>
              <a:rPr lang="en-GB" sz="1400" b="1" dirty="0"/>
              <a:t>PREPARING YOUR CHILD FOR SEPTEMBER</a:t>
            </a:r>
          </a:p>
          <a:p>
            <a:pPr marL="0" indent="0">
              <a:lnSpc>
                <a:spcPct val="90000"/>
              </a:lnSpc>
              <a:buNone/>
            </a:pPr>
            <a:r>
              <a:rPr lang="en-GB" sz="1400" dirty="0"/>
              <a:t>We will be on hand to help with cutting up food, however the </a:t>
            </a:r>
            <a:r>
              <a:rPr lang="en-GB" sz="1400" b="1" dirty="0"/>
              <a:t>children need to be using a spoon or a fork to eat a meal</a:t>
            </a:r>
            <a:r>
              <a:rPr lang="en-GB" sz="1400" dirty="0"/>
              <a:t>.  They need to be able to feed themselves.  Please practise this over the summer</a:t>
            </a:r>
          </a:p>
          <a:p>
            <a:pPr>
              <a:lnSpc>
                <a:spcPct val="90000"/>
              </a:lnSpc>
              <a:buFont typeface="Wingdings" panose="05000000000000000000" pitchFamily="2" charset="2"/>
              <a:buChar char="Ø"/>
            </a:pPr>
            <a:endParaRPr lang="en-GB" sz="1400" dirty="0"/>
          </a:p>
        </p:txBody>
      </p:sp>
    </p:spTree>
    <p:extLst>
      <p:ext uri="{BB962C8B-B14F-4D97-AF65-F5344CB8AC3E}">
        <p14:creationId xmlns:p14="http://schemas.microsoft.com/office/powerpoint/2010/main" val="156713548"/>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95145AF2-0733-506A-7AB0-18B775846F10}"/>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SNACKS</a:t>
            </a:r>
          </a:p>
        </p:txBody>
      </p:sp>
      <p:sp>
        <p:nvSpPr>
          <p:cNvPr id="3" name="Content Placeholder 2">
            <a:extLst>
              <a:ext uri="{FF2B5EF4-FFF2-40B4-BE49-F238E27FC236}">
                <a16:creationId xmlns:a16="http://schemas.microsoft.com/office/drawing/2014/main" id="{292E5F16-D68E-FE1B-F2EA-A78AA831D6B8}"/>
              </a:ext>
            </a:extLst>
          </p:cNvPr>
          <p:cNvSpPr>
            <a:spLocks noGrp="1"/>
          </p:cNvSpPr>
          <p:nvPr>
            <p:ph idx="1"/>
          </p:nvPr>
        </p:nvSpPr>
        <p:spPr>
          <a:xfrm>
            <a:off x="5290077" y="437513"/>
            <a:ext cx="6478588" cy="5954325"/>
          </a:xfrm>
        </p:spPr>
        <p:txBody>
          <a:bodyPr anchor="ctr">
            <a:normAutofit/>
          </a:bodyPr>
          <a:lstStyle/>
          <a:p>
            <a:pPr>
              <a:lnSpc>
                <a:spcPct val="90000"/>
              </a:lnSpc>
            </a:pPr>
            <a:r>
              <a:rPr lang="en-GB" sz="1400" dirty="0"/>
              <a:t>All children will be given a piece of FRUIT at snack time each day. </a:t>
            </a:r>
          </a:p>
          <a:p>
            <a:pPr>
              <a:lnSpc>
                <a:spcPct val="90000"/>
              </a:lnSpc>
            </a:pPr>
            <a:r>
              <a:rPr lang="en-GB" sz="1400" dirty="0"/>
              <a:t>Children who are under 5 are automatically registered for COOL MILK, this means they will get 200ml of FRESH MILK each day. </a:t>
            </a:r>
          </a:p>
          <a:p>
            <a:pPr>
              <a:lnSpc>
                <a:spcPct val="90000"/>
              </a:lnSpc>
            </a:pPr>
            <a:r>
              <a:rPr lang="en-GB" sz="1400" dirty="0"/>
              <a:t>WATER (in our water bottles) is available all day. </a:t>
            </a:r>
          </a:p>
          <a:p>
            <a:pPr>
              <a:lnSpc>
                <a:spcPct val="90000"/>
              </a:lnSpc>
            </a:pPr>
            <a:r>
              <a:rPr lang="en-GB" sz="1400" dirty="0"/>
              <a:t>If children need squash for lunchtime they can bring it in a separate bottle and leave it on the trolley for lunchtime.  </a:t>
            </a:r>
          </a:p>
          <a:p>
            <a:pPr>
              <a:lnSpc>
                <a:spcPct val="90000"/>
              </a:lnSpc>
            </a:pPr>
            <a:endParaRPr lang="en-GB" sz="1400" dirty="0"/>
          </a:p>
          <a:p>
            <a:pPr marL="0" indent="0">
              <a:lnSpc>
                <a:spcPct val="90000"/>
              </a:lnSpc>
              <a:buNone/>
            </a:pPr>
            <a:r>
              <a:rPr lang="en-GB" sz="1400" b="1" dirty="0"/>
              <a:t>We are a HEALTHY SMILES EYFS </a:t>
            </a:r>
          </a:p>
          <a:p>
            <a:pPr marL="0" indent="0">
              <a:lnSpc>
                <a:spcPct val="90000"/>
              </a:lnSpc>
              <a:buNone/>
            </a:pPr>
            <a:r>
              <a:rPr lang="en-GB" sz="1400" dirty="0"/>
              <a:t>Which means we have a commitment towards promoting good oral health.</a:t>
            </a:r>
          </a:p>
          <a:p>
            <a:pPr marL="0" indent="0">
              <a:lnSpc>
                <a:spcPct val="90000"/>
              </a:lnSpc>
              <a:buNone/>
            </a:pPr>
            <a:r>
              <a:rPr lang="en-GB" sz="1400" dirty="0"/>
              <a:t>On our Birthday, we  want to celebrate</a:t>
            </a:r>
          </a:p>
          <a:p>
            <a:pPr marL="0" indent="0">
              <a:lnSpc>
                <a:spcPct val="90000"/>
              </a:lnSpc>
              <a:buNone/>
            </a:pPr>
            <a:r>
              <a:rPr lang="en-GB" sz="1400" dirty="0"/>
              <a:t>BUT… </a:t>
            </a:r>
          </a:p>
          <a:p>
            <a:pPr marL="0" indent="0">
              <a:lnSpc>
                <a:spcPct val="90000"/>
              </a:lnSpc>
              <a:buNone/>
            </a:pPr>
            <a:r>
              <a:rPr lang="en-GB" sz="1400" dirty="0"/>
              <a:t>On their birthday the children  are invited to bring in a favourite story to share with the class on their special day.                                                                       We will of course talk about their special day and sing to them </a:t>
            </a:r>
          </a:p>
          <a:p>
            <a:pPr marL="0" indent="0">
              <a:lnSpc>
                <a:spcPct val="90000"/>
              </a:lnSpc>
              <a:buNone/>
            </a:pPr>
            <a:r>
              <a:rPr lang="en-GB" sz="1400" b="1" dirty="0"/>
              <a:t>We are not able to give out sweets. </a:t>
            </a:r>
          </a:p>
        </p:txBody>
      </p:sp>
    </p:spTree>
    <p:extLst>
      <p:ext uri="{BB962C8B-B14F-4D97-AF65-F5344CB8AC3E}">
        <p14:creationId xmlns:p14="http://schemas.microsoft.com/office/powerpoint/2010/main" val="2533362724"/>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sp>
        <p:nvSpPr>
          <p:cNvPr id="2" name="Title 1">
            <a:extLst>
              <a:ext uri="{FF2B5EF4-FFF2-40B4-BE49-F238E27FC236}">
                <a16:creationId xmlns:a16="http://schemas.microsoft.com/office/drawing/2014/main" id="{8DF520C0-E29C-F621-C57D-0CE80251B302}"/>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The LEARNING</a:t>
            </a:r>
          </a:p>
        </p:txBody>
      </p:sp>
      <p:sp>
        <p:nvSpPr>
          <p:cNvPr id="3" name="Content Placeholder 2">
            <a:extLst>
              <a:ext uri="{FF2B5EF4-FFF2-40B4-BE49-F238E27FC236}">
                <a16:creationId xmlns:a16="http://schemas.microsoft.com/office/drawing/2014/main" id="{4A3BA031-A1B2-3A8C-38D9-DFE7CB265753}"/>
              </a:ext>
            </a:extLst>
          </p:cNvPr>
          <p:cNvSpPr>
            <a:spLocks noGrp="1"/>
          </p:cNvSpPr>
          <p:nvPr>
            <p:ph idx="1"/>
          </p:nvPr>
        </p:nvSpPr>
        <p:spPr>
          <a:xfrm>
            <a:off x="5290077" y="437513"/>
            <a:ext cx="6670104" cy="5954325"/>
          </a:xfrm>
        </p:spPr>
        <p:txBody>
          <a:bodyPr anchor="ctr">
            <a:normAutofit/>
          </a:bodyPr>
          <a:lstStyle/>
          <a:p>
            <a:pPr>
              <a:lnSpc>
                <a:spcPct val="90000"/>
              </a:lnSpc>
            </a:pPr>
            <a:r>
              <a:rPr lang="en-GB" sz="1700" dirty="0"/>
              <a:t>Within 6 weeks of starting school we all complete the Reception Baseline Assessment (RBA). </a:t>
            </a:r>
          </a:p>
          <a:p>
            <a:pPr>
              <a:lnSpc>
                <a:spcPct val="90000"/>
              </a:lnSpc>
            </a:pPr>
            <a:r>
              <a:rPr lang="en-GB" sz="1700" dirty="0"/>
              <a:t>We work towards our Early Learning Goals, these are the measure of attainment at the end of the EYFS year.                    The Early Learning Goals were included in Welcome Packs.</a:t>
            </a:r>
          </a:p>
          <a:p>
            <a:pPr marL="0" indent="0">
              <a:lnSpc>
                <a:spcPct val="90000"/>
              </a:lnSpc>
              <a:buNone/>
            </a:pPr>
            <a:endParaRPr lang="en-GB" sz="1700" dirty="0"/>
          </a:p>
          <a:p>
            <a:pPr marL="0" indent="0" algn="ctr">
              <a:lnSpc>
                <a:spcPct val="90000"/>
              </a:lnSpc>
              <a:buNone/>
            </a:pPr>
            <a:r>
              <a:rPr lang="en-GB" sz="1700" dirty="0"/>
              <a:t>Teaching happens through a mix of  focused teaching sessions, group sessions and independent learning we teach all 17 areas of learning.  </a:t>
            </a:r>
          </a:p>
          <a:p>
            <a:pPr marL="0" indent="0" algn="ctr">
              <a:lnSpc>
                <a:spcPct val="90000"/>
              </a:lnSpc>
              <a:buNone/>
            </a:pPr>
            <a:endParaRPr lang="en-GB" sz="1700" dirty="0"/>
          </a:p>
          <a:p>
            <a:pPr marL="0" indent="0" algn="ctr">
              <a:lnSpc>
                <a:spcPct val="90000"/>
              </a:lnSpc>
              <a:buNone/>
            </a:pPr>
            <a:r>
              <a:rPr lang="en-GB" sz="1700" dirty="0"/>
              <a:t>This will include a daily Phonics session, a guided writing session at least once a week,  Maths sessions, Story sessions, Circle times, Music sessions  as well as a weekly PE session.  There will also be lots of opportunity to chat (Speaking and Listening) </a:t>
            </a:r>
          </a:p>
          <a:p>
            <a:pPr marL="0" indent="0">
              <a:lnSpc>
                <a:spcPct val="90000"/>
              </a:lnSpc>
              <a:buNone/>
            </a:pPr>
            <a:endParaRPr lang="en-GB" sz="1700" dirty="0"/>
          </a:p>
        </p:txBody>
      </p:sp>
    </p:spTree>
    <p:extLst>
      <p:ext uri="{BB962C8B-B14F-4D97-AF65-F5344CB8AC3E}">
        <p14:creationId xmlns:p14="http://schemas.microsoft.com/office/powerpoint/2010/main" val="1723070617"/>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4CD9-92A2-354D-E893-7B5D4D6BD26C}"/>
              </a:ext>
            </a:extLst>
          </p:cNvPr>
          <p:cNvSpPr>
            <a:spLocks noGrp="1"/>
          </p:cNvSpPr>
          <p:nvPr>
            <p:ph type="title"/>
          </p:nvPr>
        </p:nvSpPr>
        <p:spPr/>
        <p:txBody>
          <a:bodyPr/>
          <a:lstStyle/>
          <a:p>
            <a:r>
              <a:rPr lang="en-GB" dirty="0"/>
              <a:t>Inside and Outside</a:t>
            </a:r>
          </a:p>
        </p:txBody>
      </p:sp>
      <p:sp>
        <p:nvSpPr>
          <p:cNvPr id="6" name="Content Placeholder 5">
            <a:extLst>
              <a:ext uri="{FF2B5EF4-FFF2-40B4-BE49-F238E27FC236}">
                <a16:creationId xmlns:a16="http://schemas.microsoft.com/office/drawing/2014/main" id="{39440098-C4FB-92A7-217D-86D490E88ECC}"/>
              </a:ext>
            </a:extLst>
          </p:cNvPr>
          <p:cNvSpPr>
            <a:spLocks noGrp="1"/>
          </p:cNvSpPr>
          <p:nvPr>
            <p:ph idx="1"/>
          </p:nvPr>
        </p:nvSpPr>
        <p:spPr>
          <a:xfrm>
            <a:off x="436880" y="2357120"/>
            <a:ext cx="11033760" cy="4145280"/>
          </a:xfrm>
        </p:spPr>
        <p:txBody>
          <a:bodyPr>
            <a:normAutofit fontScale="70000" lnSpcReduction="20000"/>
          </a:bodyPr>
          <a:lstStyle/>
          <a:p>
            <a:pPr marL="0" indent="0">
              <a:buNone/>
            </a:pPr>
            <a:r>
              <a:rPr lang="en-GB" dirty="0"/>
              <a:t>Teaching and Learning happens inside and outside.  Children will be outside every day.  </a:t>
            </a:r>
          </a:p>
          <a:p>
            <a:pPr marL="0" indent="0">
              <a:buNone/>
            </a:pPr>
            <a:r>
              <a:rPr lang="en-GB" dirty="0"/>
              <a:t>Everyone will need a coat and a pair of wellington boots (that stay in school) </a:t>
            </a:r>
          </a:p>
          <a:p>
            <a:pPr marL="0" indent="0">
              <a:buNone/>
            </a:pPr>
            <a:r>
              <a:rPr lang="en-GB" dirty="0"/>
              <a:t>Features of Outside Learning – </a:t>
            </a:r>
          </a:p>
          <a:p>
            <a:pPr marL="0" indent="0">
              <a:buNone/>
            </a:pPr>
            <a:r>
              <a:rPr lang="en-GB" dirty="0"/>
              <a:t>Chalk, water play, painting, gardening, games on the grass, bikes, climbing and big construction.  We love to do gardening and growing.</a:t>
            </a:r>
          </a:p>
          <a:p>
            <a:pPr marL="0" indent="0">
              <a:buNone/>
            </a:pPr>
            <a:endParaRPr lang="en-GB" dirty="0"/>
          </a:p>
          <a:p>
            <a:pPr marL="0" indent="0" algn="ctr">
              <a:buNone/>
            </a:pPr>
            <a:r>
              <a:rPr lang="en-GB" b="1" dirty="0"/>
              <a:t>The Mud Kitchen is one of the  most popular area of the garden.  In here the children are - </a:t>
            </a:r>
          </a:p>
          <a:p>
            <a:pPr marL="0" indent="0" algn="ctr">
              <a:buNone/>
            </a:pPr>
            <a:r>
              <a:rPr lang="en-GB" b="1" dirty="0"/>
              <a:t>Mixing and pouring (Gross Motor skills) </a:t>
            </a:r>
          </a:p>
          <a:p>
            <a:pPr marL="0" indent="0" algn="ctr">
              <a:buNone/>
            </a:pPr>
            <a:r>
              <a:rPr lang="en-GB" b="1" dirty="0"/>
              <a:t>Making potions and recipes (Being imaginative) </a:t>
            </a:r>
          </a:p>
          <a:p>
            <a:pPr marL="0" indent="0" algn="ctr">
              <a:buNone/>
            </a:pPr>
            <a:r>
              <a:rPr lang="en-GB" b="1" dirty="0"/>
              <a:t>Following recipes and measuring (Maths) </a:t>
            </a:r>
          </a:p>
          <a:p>
            <a:pPr marL="0" indent="0" algn="ctr">
              <a:buNone/>
            </a:pPr>
            <a:r>
              <a:rPr lang="en-GB" b="1" dirty="0"/>
              <a:t>Taking orders  for a restaurant (Writing) </a:t>
            </a:r>
          </a:p>
          <a:p>
            <a:pPr marL="0" indent="0" algn="ctr">
              <a:buNone/>
            </a:pPr>
            <a:r>
              <a:rPr lang="en-GB" b="1" dirty="0"/>
              <a:t>Taking turns and sharing resources (PSED) </a:t>
            </a:r>
          </a:p>
          <a:p>
            <a:pPr marL="0" indent="0" algn="ctr">
              <a:buNone/>
            </a:pPr>
            <a:r>
              <a:rPr lang="en-GB" b="1" dirty="0"/>
              <a:t>Investigating materials and the effects of water (Understanding the World) </a:t>
            </a:r>
          </a:p>
          <a:p>
            <a:pPr marL="0" indent="0" algn="ctr">
              <a:buNone/>
            </a:pPr>
            <a:endParaRPr lang="en-GB" dirty="0"/>
          </a:p>
          <a:p>
            <a:pPr marL="0" indent="0" algn="ctr">
              <a:buNone/>
            </a:pPr>
            <a:r>
              <a:rPr lang="en-GB" b="1" dirty="0">
                <a:solidFill>
                  <a:srgbClr val="FF0000"/>
                </a:solidFill>
              </a:rPr>
              <a:t>WE WILL GET MUDDY!   </a:t>
            </a:r>
          </a:p>
        </p:txBody>
      </p:sp>
    </p:spTree>
    <p:extLst>
      <p:ext uri="{BB962C8B-B14F-4D97-AF65-F5344CB8AC3E}">
        <p14:creationId xmlns:p14="http://schemas.microsoft.com/office/powerpoint/2010/main" val="1172100033"/>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5" name="Group 2054">
            <a:extLst>
              <a:ext uri="{FF2B5EF4-FFF2-40B4-BE49-F238E27FC236}">
                <a16:creationId xmlns:a16="http://schemas.microsoft.com/office/drawing/2014/main" id="{6503EB0F-2257-4A3E-A73B-E1DE769B45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056" name="Rectangle 2055">
              <a:extLst>
                <a:ext uri="{FF2B5EF4-FFF2-40B4-BE49-F238E27FC236}">
                  <a16:creationId xmlns:a16="http://schemas.microsoft.com/office/drawing/2014/main" id="{77012B2A-0D78-433A-8C68-8889D3DCD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57" name="Freeform 5">
              <a:extLst>
                <a:ext uri="{FF2B5EF4-FFF2-40B4-BE49-F238E27FC236}">
                  <a16:creationId xmlns:a16="http://schemas.microsoft.com/office/drawing/2014/main" id="{119D0202-ED3F-47CC-90E9-4E963BCDAB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059" name="Rectangle 2058">
            <a:extLst>
              <a:ext uri="{FF2B5EF4-FFF2-40B4-BE49-F238E27FC236}">
                <a16:creationId xmlns:a16="http://schemas.microsoft.com/office/drawing/2014/main" id="{670D6F2B-93AF-47D6-9378-5E54BE0A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1"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27283" y="1857885"/>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063" name="Freeform 5">
            <a:extLst>
              <a:ext uri="{FF2B5EF4-FFF2-40B4-BE49-F238E27FC236}">
                <a16:creationId xmlns:a16="http://schemas.microsoft.com/office/drawing/2014/main" id="{1AD5EB79-7F9A-4BBC-92A5-188382CBA1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pic>
        <p:nvPicPr>
          <p:cNvPr id="2050" name="Picture 2" descr="Pin by Provoking Play on Early Years Parents | Early years classroom ...">
            <a:extLst>
              <a:ext uri="{FF2B5EF4-FFF2-40B4-BE49-F238E27FC236}">
                <a16:creationId xmlns:a16="http://schemas.microsoft.com/office/drawing/2014/main" id="{E28E1CB5-14CE-A801-A06C-B5D0CA1CF80C}"/>
              </a:ext>
            </a:extLst>
          </p:cNvPr>
          <p:cNvPicPr>
            <a:picLocks noGrp="1" noChangeAspect="1" noChangeArrowheads="1"/>
          </p:cNvPicPr>
          <p:nvPr>
            <p:ph idx="4294967295"/>
          </p:nvPr>
        </p:nvPicPr>
        <p:blipFill rotWithShape="1">
          <a:blip r:embed="rId4">
            <a:extLst>
              <a:ext uri="{28A0092B-C50C-407E-A947-70E740481C1C}">
                <a14:useLocalDpi xmlns:a14="http://schemas.microsoft.com/office/drawing/2010/main" val="0"/>
              </a:ext>
            </a:extLst>
          </a:blip>
          <a:srcRect t="7961" r="-1" b="-1"/>
          <a:stretch/>
        </p:blipFill>
        <p:spPr bwMode="auto">
          <a:xfrm>
            <a:off x="423337" y="402166"/>
            <a:ext cx="6180663" cy="6053670"/>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A0D3256-7B70-8940-84E0-4AD0C3CA2509}"/>
              </a:ext>
            </a:extLst>
          </p:cNvPr>
          <p:cNvSpPr txBox="1"/>
          <p:nvPr/>
        </p:nvSpPr>
        <p:spPr>
          <a:xfrm>
            <a:off x="7142480" y="1241266"/>
            <a:ext cx="3981132" cy="4651534"/>
          </a:xfrm>
          <a:prstGeom prst="rect">
            <a:avLst/>
          </a:prstGeom>
        </p:spPr>
        <p:txBody>
          <a:bodyPr vert="horz" lIns="91440" tIns="45720" rIns="91440" bIns="45720" rtlCol="0" anchor="b">
            <a:normAutofit fontScale="32500" lnSpcReduction="20000"/>
          </a:bodyPr>
          <a:lstStyle/>
          <a:p>
            <a:pPr algn="ctr">
              <a:lnSpc>
                <a:spcPct val="90000"/>
              </a:lnSpc>
              <a:spcBef>
                <a:spcPct val="0"/>
              </a:spcBef>
              <a:spcAft>
                <a:spcPts val="600"/>
              </a:spcAft>
            </a:pPr>
            <a:r>
              <a:rPr lang="en-US" sz="10000" b="1" dirty="0">
                <a:solidFill>
                  <a:schemeClr val="bg2"/>
                </a:solidFill>
                <a:latin typeface="+mj-lt"/>
                <a:ea typeface="+mj-ea"/>
                <a:cs typeface="+mj-cs"/>
              </a:rPr>
              <a:t>We will get messy but we will be learning lots!</a:t>
            </a: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endParaRPr lang="en-US" sz="5400" dirty="0">
              <a:solidFill>
                <a:schemeClr val="bg2"/>
              </a:solidFill>
              <a:latin typeface="+mj-lt"/>
              <a:ea typeface="+mj-ea"/>
              <a:cs typeface="+mj-cs"/>
            </a:endParaRPr>
          </a:p>
          <a:p>
            <a:pPr>
              <a:lnSpc>
                <a:spcPct val="90000"/>
              </a:lnSpc>
              <a:spcBef>
                <a:spcPct val="0"/>
              </a:spcBef>
              <a:spcAft>
                <a:spcPts val="600"/>
              </a:spcAft>
            </a:pPr>
            <a:r>
              <a:rPr lang="en-US" sz="5400" dirty="0">
                <a:solidFill>
                  <a:schemeClr val="bg2"/>
                </a:solidFill>
                <a:latin typeface="+mj-lt"/>
                <a:ea typeface="+mj-ea"/>
                <a:cs typeface="+mj-cs"/>
              </a:rPr>
              <a:t>We will let you know when the children need to be super clean for a school photo.</a:t>
            </a:r>
          </a:p>
          <a:p>
            <a:pPr>
              <a:lnSpc>
                <a:spcPct val="90000"/>
              </a:lnSpc>
              <a:spcBef>
                <a:spcPct val="0"/>
              </a:spcBef>
              <a:spcAft>
                <a:spcPts val="600"/>
              </a:spcAft>
            </a:pPr>
            <a:endParaRPr lang="en-US" sz="5400" dirty="0">
              <a:solidFill>
                <a:schemeClr val="bg2"/>
              </a:solidFill>
              <a:latin typeface="+mj-lt"/>
              <a:ea typeface="+mj-ea"/>
              <a:cs typeface="+mj-cs"/>
            </a:endParaRPr>
          </a:p>
        </p:txBody>
      </p:sp>
      <p:sp>
        <p:nvSpPr>
          <p:cNvPr id="2065" name="Rectangle 2064">
            <a:extLst>
              <a:ext uri="{FF2B5EF4-FFF2-40B4-BE49-F238E27FC236}">
                <a16:creationId xmlns:a16="http://schemas.microsoft.com/office/drawing/2014/main" id="{B9B8A17F-DC3A-4D9A-AA53-9BFB894CD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930867268"/>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F7E6-4338-93BF-9A03-EEE851885E53}"/>
              </a:ext>
            </a:extLst>
          </p:cNvPr>
          <p:cNvSpPr>
            <a:spLocks noGrp="1"/>
          </p:cNvSpPr>
          <p:nvPr>
            <p:ph type="title"/>
          </p:nvPr>
        </p:nvSpPr>
        <p:spPr/>
        <p:txBody>
          <a:bodyPr/>
          <a:lstStyle/>
          <a:p>
            <a:r>
              <a:rPr lang="en-GB" dirty="0"/>
              <a:t>PHONICS TEACHING</a:t>
            </a:r>
          </a:p>
        </p:txBody>
      </p:sp>
      <p:sp>
        <p:nvSpPr>
          <p:cNvPr id="3" name="Content Placeholder 2">
            <a:extLst>
              <a:ext uri="{FF2B5EF4-FFF2-40B4-BE49-F238E27FC236}">
                <a16:creationId xmlns:a16="http://schemas.microsoft.com/office/drawing/2014/main" id="{BEEFBE73-67A3-6FC5-613B-4F24116AEAA5}"/>
              </a:ext>
            </a:extLst>
          </p:cNvPr>
          <p:cNvSpPr>
            <a:spLocks noGrp="1"/>
          </p:cNvSpPr>
          <p:nvPr>
            <p:ph idx="1"/>
          </p:nvPr>
        </p:nvSpPr>
        <p:spPr>
          <a:xfrm>
            <a:off x="685800" y="2475484"/>
            <a:ext cx="5410201" cy="4001438"/>
          </a:xfrm>
        </p:spPr>
        <p:txBody>
          <a:bodyPr>
            <a:normAutofit lnSpcReduction="10000"/>
          </a:bodyPr>
          <a:lstStyle/>
          <a:p>
            <a:pPr marL="0" indent="0" algn="ctr">
              <a:buNone/>
            </a:pPr>
            <a:r>
              <a:rPr lang="en-GB" dirty="0">
                <a:solidFill>
                  <a:schemeClr val="tx1"/>
                </a:solidFill>
              </a:rPr>
              <a:t>The letters and sounds in Phonics are not taught in the same order as the alphabet.</a:t>
            </a:r>
          </a:p>
          <a:p>
            <a:pPr marL="0" indent="0" algn="ctr">
              <a:buNone/>
            </a:pPr>
            <a:endParaRPr lang="en-GB" dirty="0">
              <a:solidFill>
                <a:schemeClr val="tx1"/>
              </a:solidFill>
            </a:endParaRPr>
          </a:p>
          <a:p>
            <a:pPr marL="0" indent="0" algn="ctr">
              <a:buNone/>
            </a:pPr>
            <a:r>
              <a:rPr lang="en-GB" dirty="0">
                <a:solidFill>
                  <a:schemeClr val="tx1"/>
                </a:solidFill>
              </a:rPr>
              <a:t>We teach the letter name and then focus on the sound that it makes.</a:t>
            </a:r>
          </a:p>
          <a:p>
            <a:pPr marL="0" indent="0" algn="ctr">
              <a:buNone/>
            </a:pPr>
            <a:endParaRPr lang="en-GB" dirty="0">
              <a:solidFill>
                <a:schemeClr val="tx1"/>
              </a:solidFill>
            </a:endParaRPr>
          </a:p>
          <a:p>
            <a:pPr marL="0" indent="0" algn="ctr">
              <a:buNone/>
            </a:pPr>
            <a:r>
              <a:rPr lang="en-GB" dirty="0">
                <a:solidFill>
                  <a:schemeClr val="tx1"/>
                </a:solidFill>
              </a:rPr>
              <a:t>We do not write in CAPITAL LETTERS.  Please model lower case letters at home when writing.</a:t>
            </a:r>
          </a:p>
          <a:p>
            <a:pPr marL="0" indent="0" algn="ctr">
              <a:buNone/>
            </a:pPr>
            <a:endParaRPr lang="en-GB" dirty="0">
              <a:solidFill>
                <a:schemeClr val="tx1"/>
              </a:solidFill>
            </a:endParaRPr>
          </a:p>
          <a:p>
            <a:pPr marL="0" indent="0" algn="ctr">
              <a:buNone/>
            </a:pPr>
            <a:r>
              <a:rPr lang="en-GB" dirty="0">
                <a:solidFill>
                  <a:schemeClr val="tx1"/>
                </a:solidFill>
              </a:rPr>
              <a:t>We read and write using the sounds applying the same emphasis to both skills.</a:t>
            </a:r>
          </a:p>
          <a:p>
            <a:pPr marL="0" indent="0" algn="ctr">
              <a:buNone/>
            </a:pPr>
            <a:endParaRPr lang="en-GB" b="1" dirty="0">
              <a:solidFill>
                <a:srgbClr val="FF0000"/>
              </a:solidFill>
            </a:endParaRPr>
          </a:p>
          <a:p>
            <a:pPr marL="0" indent="0" algn="ctr">
              <a:buNone/>
            </a:pPr>
            <a:endParaRPr lang="en-GB" b="1" dirty="0">
              <a:solidFill>
                <a:srgbClr val="FF0000"/>
              </a:solidFill>
            </a:endParaRPr>
          </a:p>
          <a:p>
            <a:pPr marL="0" indent="0">
              <a:buNone/>
            </a:pPr>
            <a:endParaRPr lang="en-GB" dirty="0"/>
          </a:p>
        </p:txBody>
      </p:sp>
      <p:pic>
        <p:nvPicPr>
          <p:cNvPr id="2052" name="Picture 4" descr="See related image detail">
            <a:extLst>
              <a:ext uri="{FF2B5EF4-FFF2-40B4-BE49-F238E27FC236}">
                <a16:creationId xmlns:a16="http://schemas.microsoft.com/office/drawing/2014/main" id="{D476F0AB-9790-CBE1-94D5-1B5287E413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2475483"/>
            <a:ext cx="3803837" cy="4001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2846602"/>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F7E6-4338-93BF-9A03-EEE851885E53}"/>
              </a:ext>
            </a:extLst>
          </p:cNvPr>
          <p:cNvSpPr>
            <a:spLocks noGrp="1"/>
          </p:cNvSpPr>
          <p:nvPr>
            <p:ph type="title"/>
          </p:nvPr>
        </p:nvSpPr>
        <p:spPr/>
        <p:txBody>
          <a:bodyPr/>
          <a:lstStyle/>
          <a:p>
            <a:r>
              <a:rPr lang="en-GB" dirty="0"/>
              <a:t>WRITING </a:t>
            </a:r>
          </a:p>
        </p:txBody>
      </p:sp>
      <p:sp>
        <p:nvSpPr>
          <p:cNvPr id="3" name="Content Placeholder 2">
            <a:extLst>
              <a:ext uri="{FF2B5EF4-FFF2-40B4-BE49-F238E27FC236}">
                <a16:creationId xmlns:a16="http://schemas.microsoft.com/office/drawing/2014/main" id="{BEEFBE73-67A3-6FC5-613B-4F24116AEAA5}"/>
              </a:ext>
            </a:extLst>
          </p:cNvPr>
          <p:cNvSpPr>
            <a:spLocks noGrp="1"/>
          </p:cNvSpPr>
          <p:nvPr>
            <p:ph idx="1"/>
          </p:nvPr>
        </p:nvSpPr>
        <p:spPr>
          <a:xfrm>
            <a:off x="685800" y="2475484"/>
            <a:ext cx="8761413" cy="4016756"/>
          </a:xfrm>
        </p:spPr>
        <p:txBody>
          <a:bodyPr>
            <a:normAutofit lnSpcReduction="10000"/>
          </a:bodyPr>
          <a:lstStyle/>
          <a:p>
            <a:pPr marL="0" indent="0">
              <a:buNone/>
            </a:pPr>
            <a:r>
              <a:rPr lang="en-GB" dirty="0"/>
              <a:t>We will start writing from day 1, this could be emergent writing or mark making.  </a:t>
            </a:r>
          </a:p>
          <a:p>
            <a:pPr marL="0" indent="0">
              <a:buNone/>
            </a:pPr>
            <a:r>
              <a:rPr lang="en-GB" dirty="0"/>
              <a:t>Over the summer </a:t>
            </a:r>
            <a:r>
              <a:rPr lang="en-GB" b="1" dirty="0"/>
              <a:t>have a go at writing some of the letters in our name.   </a:t>
            </a:r>
            <a:r>
              <a:rPr lang="en-GB" dirty="0"/>
              <a:t>Even the initial sound would be helpful.</a:t>
            </a:r>
          </a:p>
          <a:p>
            <a:pPr marL="0" indent="0">
              <a:buNone/>
            </a:pPr>
            <a:r>
              <a:rPr lang="en-GB" dirty="0"/>
              <a:t>We will start to work on </a:t>
            </a:r>
            <a:r>
              <a:rPr lang="en-GB" b="1" dirty="0"/>
              <a:t>pencil grip.  </a:t>
            </a:r>
            <a:r>
              <a:rPr lang="en-GB" dirty="0"/>
              <a:t>We are aiming for a tripod grip for most children.</a:t>
            </a:r>
          </a:p>
          <a:p>
            <a:pPr marL="0" indent="0">
              <a:buNone/>
            </a:pPr>
            <a:endParaRPr lang="en-GB" b="1" dirty="0"/>
          </a:p>
          <a:p>
            <a:pPr marL="0" indent="0">
              <a:buNone/>
            </a:pPr>
            <a:r>
              <a:rPr lang="en-GB" b="1" dirty="0"/>
              <a:t>Fine Motor Skills and Hand strength</a:t>
            </a:r>
          </a:p>
          <a:p>
            <a:pPr marL="0" indent="0">
              <a:buNone/>
            </a:pPr>
            <a:r>
              <a:rPr lang="en-GB" dirty="0"/>
              <a:t>To develop our writing skills we need maximum hand strength.    In school we use tweezers and tools.  </a:t>
            </a:r>
            <a:r>
              <a:rPr lang="en-GB" b="1" dirty="0">
                <a:solidFill>
                  <a:srgbClr val="FF0000"/>
                </a:solidFill>
              </a:rPr>
              <a:t>The children will be using SCISSORS at school.  </a:t>
            </a:r>
            <a:r>
              <a:rPr lang="en-GB" dirty="0"/>
              <a:t>To help prepare them for school it would be useful if they had exposure to Scissors (under supervision) and tools such as </a:t>
            </a:r>
            <a:r>
              <a:rPr lang="en-GB" b="1" dirty="0"/>
              <a:t>tweezers</a:t>
            </a:r>
            <a:r>
              <a:rPr lang="en-GB" dirty="0"/>
              <a:t> and </a:t>
            </a:r>
            <a:r>
              <a:rPr lang="en-GB" b="1" dirty="0"/>
              <a:t>playdough.  </a:t>
            </a:r>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2052" name="Picture 4" descr="See related image detail">
            <a:extLst>
              <a:ext uri="{FF2B5EF4-FFF2-40B4-BE49-F238E27FC236}">
                <a16:creationId xmlns:a16="http://schemas.microsoft.com/office/drawing/2014/main" id="{D476F0AB-9790-CBE1-94D5-1B5287E413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7198" y="2421381"/>
            <a:ext cx="1915719" cy="2015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914717"/>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F7E6-4338-93BF-9A03-EEE851885E53}"/>
              </a:ext>
            </a:extLst>
          </p:cNvPr>
          <p:cNvSpPr>
            <a:spLocks noGrp="1"/>
          </p:cNvSpPr>
          <p:nvPr>
            <p:ph type="title"/>
          </p:nvPr>
        </p:nvSpPr>
        <p:spPr/>
        <p:txBody>
          <a:bodyPr/>
          <a:lstStyle/>
          <a:p>
            <a:r>
              <a:rPr lang="en-GB"/>
              <a:t>READING</a:t>
            </a:r>
            <a:endParaRPr lang="en-GB" dirty="0"/>
          </a:p>
        </p:txBody>
      </p:sp>
      <p:sp>
        <p:nvSpPr>
          <p:cNvPr id="3" name="Content Placeholder 2">
            <a:extLst>
              <a:ext uri="{FF2B5EF4-FFF2-40B4-BE49-F238E27FC236}">
                <a16:creationId xmlns:a16="http://schemas.microsoft.com/office/drawing/2014/main" id="{BEEFBE73-67A3-6FC5-613B-4F24116AEAA5}"/>
              </a:ext>
            </a:extLst>
          </p:cNvPr>
          <p:cNvSpPr>
            <a:spLocks noGrp="1"/>
          </p:cNvSpPr>
          <p:nvPr>
            <p:ph idx="1"/>
          </p:nvPr>
        </p:nvSpPr>
        <p:spPr>
          <a:xfrm>
            <a:off x="685800" y="2475484"/>
            <a:ext cx="10949152" cy="3915156"/>
          </a:xfrm>
        </p:spPr>
        <p:txBody>
          <a:bodyPr>
            <a:normAutofit fontScale="55000" lnSpcReduction="20000"/>
          </a:bodyPr>
          <a:lstStyle/>
          <a:p>
            <a:pPr marL="0" indent="0">
              <a:buNone/>
            </a:pPr>
            <a:r>
              <a:rPr lang="en-GB" sz="2500" dirty="0"/>
              <a:t>The children will start their reading journey within the first  2 weeks of starting school.</a:t>
            </a:r>
          </a:p>
          <a:p>
            <a:pPr marL="0" indent="0">
              <a:buNone/>
            </a:pPr>
            <a:r>
              <a:rPr lang="en-GB" sz="2500" dirty="0"/>
              <a:t>Every child will have a reading record</a:t>
            </a:r>
          </a:p>
          <a:p>
            <a:pPr marL="0" indent="0">
              <a:buNone/>
            </a:pPr>
            <a:endParaRPr lang="en-GB" sz="2500" dirty="0"/>
          </a:p>
          <a:p>
            <a:pPr marL="0" indent="0">
              <a:buNone/>
            </a:pPr>
            <a:r>
              <a:rPr lang="en-GB" sz="2500" b="1" dirty="0"/>
              <a:t>SHARING BOOKS (At the beginning of the year) </a:t>
            </a:r>
          </a:p>
          <a:p>
            <a:pPr marL="0" indent="0">
              <a:buNone/>
            </a:pPr>
            <a:r>
              <a:rPr lang="en-GB" sz="2500" dirty="0"/>
              <a:t>Introduced to develop strong reading routines and a love of books.  </a:t>
            </a:r>
          </a:p>
          <a:p>
            <a:pPr marL="0" indent="0">
              <a:buNone/>
            </a:pPr>
            <a:r>
              <a:rPr lang="en-GB" sz="2500" dirty="0"/>
              <a:t>At this stage children are not expected to do the reading, they need to listen to the story and to chat about it.</a:t>
            </a:r>
          </a:p>
          <a:p>
            <a:pPr marL="0" indent="0">
              <a:buNone/>
            </a:pPr>
            <a:r>
              <a:rPr lang="en-GB" sz="2500" b="1" dirty="0">
                <a:solidFill>
                  <a:srgbClr val="FF0000"/>
                </a:solidFill>
              </a:rPr>
              <a:t>THE WHOLE SCHOOL EXPECTATION IS THAT CHILDREN WILL READ AT HOME AT LEAST 5 TIMES A WEEK</a:t>
            </a:r>
            <a:r>
              <a:rPr lang="en-GB" sz="2500" b="1" dirty="0"/>
              <a:t>.</a:t>
            </a:r>
          </a:p>
          <a:p>
            <a:pPr marL="0" indent="0">
              <a:buNone/>
            </a:pPr>
            <a:r>
              <a:rPr lang="en-GB" sz="2500" dirty="0"/>
              <a:t>These reads need to be entered into reading diaries – a date, a record of the book you have shared and a comment telling us what the children thought about the book, or things they noticed about the pictures.  </a:t>
            </a:r>
          </a:p>
          <a:p>
            <a:pPr marL="0" indent="0">
              <a:buNone/>
            </a:pPr>
            <a:endParaRPr lang="en-GB" sz="2500" dirty="0"/>
          </a:p>
          <a:p>
            <a:pPr marL="0" indent="0">
              <a:buNone/>
            </a:pPr>
            <a:r>
              <a:rPr lang="en-GB" sz="2500" b="1" dirty="0"/>
              <a:t>READING BOOKS </a:t>
            </a:r>
          </a:p>
          <a:p>
            <a:pPr marL="0" indent="0">
              <a:buNone/>
            </a:pPr>
            <a:r>
              <a:rPr lang="en-GB" sz="2500" dirty="0"/>
              <a:t>As the children begin their phonics learning they will start to bring home Bug Club books.  These books will contain words and sounds that they have been taught.   When these books come home , the children do the work.</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2052" name="Picture 4" descr="See related image detail">
            <a:extLst>
              <a:ext uri="{FF2B5EF4-FFF2-40B4-BE49-F238E27FC236}">
                <a16:creationId xmlns:a16="http://schemas.microsoft.com/office/drawing/2014/main" id="{D476F0AB-9790-CBE1-94D5-1B5287E413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75669" y="2475484"/>
            <a:ext cx="1130531" cy="1189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903971"/>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F7E6-4338-93BF-9A03-EEE851885E53}"/>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BEEFBE73-67A3-6FC5-613B-4F24116AEAA5}"/>
              </a:ext>
            </a:extLst>
          </p:cNvPr>
          <p:cNvSpPr>
            <a:spLocks noGrp="1"/>
          </p:cNvSpPr>
          <p:nvPr>
            <p:ph idx="1"/>
          </p:nvPr>
        </p:nvSpPr>
        <p:spPr>
          <a:xfrm>
            <a:off x="685800" y="2475484"/>
            <a:ext cx="8761413" cy="4016756"/>
          </a:xfrm>
        </p:spPr>
        <p:txBody>
          <a:bodyPr>
            <a:normAutofit/>
          </a:bodyPr>
          <a:lstStyle/>
          <a:p>
            <a:pPr marL="0" indent="0">
              <a:buNone/>
            </a:pPr>
            <a:r>
              <a:rPr lang="en-GB" dirty="0"/>
              <a:t>We use Mastery of Number. </a:t>
            </a:r>
          </a:p>
          <a:p>
            <a:pPr marL="0" indent="0">
              <a:buNone/>
            </a:pPr>
            <a:r>
              <a:rPr lang="en-GB" dirty="0"/>
              <a:t>We will use whole class sessions to  teach ideas and concepts and there will be opportunities within the provision for the children to explore.  These will be inside and out.</a:t>
            </a:r>
          </a:p>
          <a:p>
            <a:pPr marL="0" indent="0">
              <a:buNone/>
            </a:pPr>
            <a:r>
              <a:rPr lang="en-GB" dirty="0"/>
              <a:t>Number blocks will be your friend! </a:t>
            </a:r>
          </a:p>
          <a:p>
            <a:pPr marL="0" indent="0">
              <a:buNone/>
            </a:pPr>
            <a:r>
              <a:rPr lang="en-GB" dirty="0"/>
              <a:t>Our Maths is practical, and in context.  </a:t>
            </a:r>
          </a:p>
          <a:p>
            <a:pPr marL="0" indent="0">
              <a:buNone/>
            </a:pPr>
            <a:r>
              <a:rPr lang="en-GB" b="1" dirty="0"/>
              <a:t>To help prepare your child for school, practise saying the numbers in order to 10 and beyond.</a:t>
            </a:r>
          </a:p>
          <a:p>
            <a:pPr marL="0" indent="0">
              <a:buNone/>
            </a:pPr>
            <a:r>
              <a:rPr lang="en-GB" b="1" dirty="0"/>
              <a:t>Talk about how many you can see?  </a:t>
            </a:r>
          </a:p>
          <a:p>
            <a:pPr marL="0" indent="0">
              <a:buNone/>
            </a:pPr>
            <a:r>
              <a:rPr lang="en-GB" b="1" dirty="0"/>
              <a:t>Play dice games </a:t>
            </a:r>
          </a:p>
          <a:p>
            <a:pPr marL="0" indent="0">
              <a:buNone/>
            </a:pPr>
            <a:r>
              <a:rPr lang="en-GB" b="1" dirty="0"/>
              <a:t>Count everything!!! </a:t>
            </a:r>
          </a:p>
          <a:p>
            <a:pPr marL="0" indent="0">
              <a:buNone/>
            </a:pPr>
            <a:endParaRPr lang="en-GB"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44457112"/>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4CD9-92A2-354D-E893-7B5D4D6BD26C}"/>
              </a:ext>
            </a:extLst>
          </p:cNvPr>
          <p:cNvSpPr>
            <a:spLocks noGrp="1"/>
          </p:cNvSpPr>
          <p:nvPr>
            <p:ph type="title"/>
          </p:nvPr>
        </p:nvSpPr>
        <p:spPr/>
        <p:txBody>
          <a:bodyPr/>
          <a:lstStyle/>
          <a:p>
            <a:r>
              <a:rPr lang="en-GB" dirty="0"/>
              <a:t>The Extra Exciting Bits!</a:t>
            </a:r>
          </a:p>
        </p:txBody>
      </p:sp>
      <p:sp>
        <p:nvSpPr>
          <p:cNvPr id="3" name="Content Placeholder 2">
            <a:extLst>
              <a:ext uri="{FF2B5EF4-FFF2-40B4-BE49-F238E27FC236}">
                <a16:creationId xmlns:a16="http://schemas.microsoft.com/office/drawing/2014/main" id="{33A22037-A8F0-C449-DA66-8F057EE7AB6D}"/>
              </a:ext>
            </a:extLst>
          </p:cNvPr>
          <p:cNvSpPr>
            <a:spLocks noGrp="1"/>
          </p:cNvSpPr>
          <p:nvPr>
            <p:ph idx="1"/>
          </p:nvPr>
        </p:nvSpPr>
        <p:spPr>
          <a:xfrm>
            <a:off x="336176" y="2333297"/>
            <a:ext cx="4834913" cy="4269209"/>
          </a:xfrm>
        </p:spPr>
        <p:txBody>
          <a:bodyPr>
            <a:normAutofit fontScale="55000" lnSpcReduction="20000"/>
          </a:bodyPr>
          <a:lstStyle/>
          <a:p>
            <a:pPr>
              <a:buFont typeface="Wingdings" panose="05000000000000000000" pitchFamily="2" charset="2"/>
              <a:buChar char="§"/>
            </a:pPr>
            <a:r>
              <a:rPr lang="en-GB" sz="2900" b="1" dirty="0"/>
              <a:t>Some of our real life experiences </a:t>
            </a:r>
          </a:p>
          <a:p>
            <a:pPr>
              <a:buFont typeface="Wingdings" panose="05000000000000000000" pitchFamily="2" charset="2"/>
              <a:buChar char="§"/>
            </a:pPr>
            <a:r>
              <a:rPr lang="en-GB" sz="2200" dirty="0"/>
              <a:t>FOREST SCHOOL</a:t>
            </a:r>
          </a:p>
          <a:p>
            <a:pPr>
              <a:buFont typeface="Wingdings" panose="05000000000000000000" pitchFamily="2" charset="2"/>
              <a:buChar char="§"/>
            </a:pPr>
            <a:r>
              <a:rPr lang="en-GB" sz="2200" dirty="0"/>
              <a:t>PANTO</a:t>
            </a:r>
          </a:p>
          <a:p>
            <a:pPr>
              <a:buFont typeface="Wingdings" panose="05000000000000000000" pitchFamily="2" charset="2"/>
              <a:buChar char="§"/>
            </a:pPr>
            <a:r>
              <a:rPr lang="en-GB" sz="2200" dirty="0"/>
              <a:t>Visits from JONATHANS JUNGLE</a:t>
            </a:r>
          </a:p>
          <a:p>
            <a:pPr>
              <a:buFont typeface="Wingdings" panose="05000000000000000000" pitchFamily="2" charset="2"/>
              <a:buChar char="§"/>
            </a:pPr>
            <a:r>
              <a:rPr lang="en-GB" sz="2200" dirty="0"/>
              <a:t>Visits from a DENTIST</a:t>
            </a:r>
          </a:p>
          <a:p>
            <a:pPr>
              <a:buFont typeface="Wingdings" panose="05000000000000000000" pitchFamily="2" charset="2"/>
              <a:buChar char="§"/>
            </a:pPr>
            <a:r>
              <a:rPr lang="en-GB" sz="2200" dirty="0"/>
              <a:t>Visits to the Church</a:t>
            </a:r>
          </a:p>
          <a:p>
            <a:pPr>
              <a:buFont typeface="Wingdings" panose="05000000000000000000" pitchFamily="2" charset="2"/>
              <a:buChar char="§"/>
            </a:pPr>
            <a:r>
              <a:rPr lang="en-GB" sz="2200" dirty="0"/>
              <a:t>Local Walks</a:t>
            </a:r>
          </a:p>
          <a:p>
            <a:pPr>
              <a:buFont typeface="Wingdings" panose="05000000000000000000" pitchFamily="2" charset="2"/>
              <a:buChar char="§"/>
            </a:pPr>
            <a:r>
              <a:rPr lang="en-GB" sz="2200" dirty="0"/>
              <a:t>Visit to Pizza restaurant</a:t>
            </a:r>
          </a:p>
          <a:p>
            <a:pPr>
              <a:buFont typeface="Wingdings" panose="05000000000000000000" pitchFamily="2" charset="2"/>
              <a:buChar char="§"/>
            </a:pPr>
            <a:r>
              <a:rPr lang="en-GB" sz="2200" dirty="0"/>
              <a:t>Hatching DUCKLINGS</a:t>
            </a:r>
          </a:p>
          <a:p>
            <a:pPr>
              <a:buFont typeface="Wingdings" panose="05000000000000000000" pitchFamily="2" charset="2"/>
              <a:buChar char="§"/>
            </a:pPr>
            <a:r>
              <a:rPr lang="en-GB" sz="2200" dirty="0"/>
              <a:t>Visiting Tortoises</a:t>
            </a:r>
          </a:p>
          <a:p>
            <a:pPr>
              <a:buFont typeface="Wingdings" panose="05000000000000000000" pitchFamily="2" charset="2"/>
              <a:buChar char="§"/>
            </a:pPr>
            <a:r>
              <a:rPr lang="en-GB" sz="2200" dirty="0"/>
              <a:t>Trip to the LIBRARY</a:t>
            </a:r>
          </a:p>
          <a:p>
            <a:pPr>
              <a:buFont typeface="Wingdings" panose="05000000000000000000" pitchFamily="2" charset="2"/>
              <a:buChar char="§"/>
            </a:pPr>
            <a:r>
              <a:rPr lang="en-GB" sz="2200" dirty="0"/>
              <a:t>Posting our LETTERS TO SANTA</a:t>
            </a:r>
          </a:p>
          <a:p>
            <a:pPr>
              <a:buFont typeface="Wingdings" panose="05000000000000000000" pitchFamily="2" charset="2"/>
              <a:buChar char="§"/>
            </a:pPr>
            <a:r>
              <a:rPr lang="en-GB" sz="2200" dirty="0"/>
              <a:t>Visit to the PARK</a:t>
            </a:r>
          </a:p>
          <a:p>
            <a:pPr>
              <a:buFont typeface="Wingdings" panose="05000000000000000000" pitchFamily="2" charset="2"/>
              <a:buChar char="§"/>
            </a:pPr>
            <a:r>
              <a:rPr lang="en-GB" sz="2200" dirty="0"/>
              <a:t>Visits to the War Memorial</a:t>
            </a:r>
          </a:p>
          <a:p>
            <a:pPr>
              <a:buFont typeface="Wingdings" panose="05000000000000000000" pitchFamily="2" charset="2"/>
              <a:buChar char="§"/>
            </a:pPr>
            <a:r>
              <a:rPr lang="en-GB" sz="2200" dirty="0"/>
              <a:t> And anything else that we can fit in linked to our learning</a:t>
            </a:r>
          </a:p>
          <a:p>
            <a:pPr marL="0" indent="0">
              <a:buNone/>
            </a:pPr>
            <a:endParaRPr lang="en-GB" dirty="0"/>
          </a:p>
        </p:txBody>
      </p:sp>
      <p:sp>
        <p:nvSpPr>
          <p:cNvPr id="4" name="Content Placeholder 2">
            <a:extLst>
              <a:ext uri="{FF2B5EF4-FFF2-40B4-BE49-F238E27FC236}">
                <a16:creationId xmlns:a16="http://schemas.microsoft.com/office/drawing/2014/main" id="{AB6BA83E-1E2A-4C38-C784-179E2050FDC5}"/>
              </a:ext>
            </a:extLst>
          </p:cNvPr>
          <p:cNvSpPr txBox="1">
            <a:spLocks/>
          </p:cNvSpPr>
          <p:nvPr/>
        </p:nvSpPr>
        <p:spPr>
          <a:xfrm>
            <a:off x="6835589" y="2629646"/>
            <a:ext cx="4706470" cy="3690471"/>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a:buFont typeface="Wingdings" panose="05000000000000000000" pitchFamily="2" charset="2"/>
              <a:buChar char="§"/>
            </a:pPr>
            <a:r>
              <a:rPr lang="en-GB" sz="1900" b="1" dirty="0"/>
              <a:t>Some ways we will share our learning with you</a:t>
            </a:r>
          </a:p>
          <a:p>
            <a:pPr>
              <a:buFont typeface="Wingdings" panose="05000000000000000000" pitchFamily="2" charset="2"/>
              <a:buChar char="§"/>
            </a:pPr>
            <a:r>
              <a:rPr lang="en-GB" dirty="0"/>
              <a:t>Parent Workshops – Phonics and Fine Motor Skills</a:t>
            </a:r>
          </a:p>
          <a:p>
            <a:pPr>
              <a:buFont typeface="Wingdings" panose="05000000000000000000" pitchFamily="2" charset="2"/>
              <a:buChar char="§"/>
            </a:pPr>
            <a:r>
              <a:rPr lang="en-GB" dirty="0"/>
              <a:t>World Nursery Rhyme event</a:t>
            </a:r>
          </a:p>
          <a:p>
            <a:pPr>
              <a:buFont typeface="Wingdings" panose="05000000000000000000" pitchFamily="2" charset="2"/>
              <a:buChar char="§"/>
            </a:pPr>
            <a:r>
              <a:rPr lang="en-GB" dirty="0"/>
              <a:t>Christmas Performance</a:t>
            </a:r>
          </a:p>
          <a:p>
            <a:pPr>
              <a:buFont typeface="Wingdings" panose="05000000000000000000" pitchFamily="2" charset="2"/>
              <a:buChar char="§"/>
            </a:pPr>
            <a:r>
              <a:rPr lang="en-GB" dirty="0"/>
              <a:t>EYFS Sharing  Assembly</a:t>
            </a:r>
          </a:p>
          <a:p>
            <a:pPr>
              <a:buFont typeface="Wingdings" panose="05000000000000000000" pitchFamily="2" charset="2"/>
              <a:buChar char="§"/>
            </a:pPr>
            <a:r>
              <a:rPr lang="en-GB" dirty="0"/>
              <a:t>Website</a:t>
            </a:r>
          </a:p>
          <a:p>
            <a:pPr>
              <a:buFont typeface="Wingdings" panose="05000000000000000000" pitchFamily="2" charset="2"/>
              <a:buChar char="§"/>
            </a:pPr>
            <a:r>
              <a:rPr lang="en-GB" dirty="0"/>
              <a:t>Class Dojo</a:t>
            </a:r>
          </a:p>
          <a:p>
            <a:pPr>
              <a:buFont typeface="Wingdings" panose="05000000000000000000" pitchFamily="2" charset="2"/>
              <a:buChar char="§"/>
            </a:pPr>
            <a:r>
              <a:rPr lang="en-GB" dirty="0"/>
              <a:t>Newsletter</a:t>
            </a:r>
          </a:p>
          <a:p>
            <a:pPr>
              <a:buFont typeface="Wingdings" panose="05000000000000000000" pitchFamily="2" charset="2"/>
              <a:buChar char="§"/>
            </a:pPr>
            <a:endParaRPr lang="en-GB" dirty="0"/>
          </a:p>
          <a:p>
            <a:pPr marL="0" indent="0">
              <a:buFont typeface="Wingdings 3" charset="2"/>
              <a:buNone/>
            </a:pPr>
            <a:endParaRPr lang="en-GB" dirty="0"/>
          </a:p>
        </p:txBody>
      </p:sp>
    </p:spTree>
    <p:extLst>
      <p:ext uri="{BB962C8B-B14F-4D97-AF65-F5344CB8AC3E}">
        <p14:creationId xmlns:p14="http://schemas.microsoft.com/office/powerpoint/2010/main" val="164796252"/>
      </p:ext>
    </p:extLst>
  </p:cSld>
  <p:clrMapOvr>
    <a:masterClrMapping/>
  </p:clrMapOvr>
  <mc:AlternateContent xmlns:mc="http://schemas.openxmlformats.org/markup-compatibility/2006">
    <mc:Choice xmlns:p14="http://schemas.microsoft.com/office/powerpoint/2010/main" Requires="p14">
      <p:transition p14:dur="10" advClick="0" advTm="10000"/>
    </mc:Choice>
    <mc:Fallback>
      <p:transition advClick="0" advTm="10000"/>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320</TotalTime>
  <Words>3885</Words>
  <Application>Microsoft Office PowerPoint</Application>
  <PresentationFormat>Widescreen</PresentationFormat>
  <Paragraphs>368</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Century Gothic</vt:lpstr>
      <vt:lpstr>Wingdings</vt:lpstr>
      <vt:lpstr>Wingdings 3</vt:lpstr>
      <vt:lpstr>Ion Boardroom</vt:lpstr>
      <vt:lpstr>Welcome </vt:lpstr>
      <vt:lpstr>Introductions</vt:lpstr>
      <vt:lpstr>The EYFS Unit</vt:lpstr>
      <vt:lpstr>A day in the life …</vt:lpstr>
      <vt:lpstr>Kit List for Everyone</vt:lpstr>
      <vt:lpstr>School Uniform</vt:lpstr>
      <vt:lpstr>Independence</vt:lpstr>
      <vt:lpstr>FOOD</vt:lpstr>
      <vt:lpstr>SNACKS</vt:lpstr>
      <vt:lpstr>The LEARNING</vt:lpstr>
      <vt:lpstr>Inside and Outside</vt:lpstr>
      <vt:lpstr>PowerPoint Presentation</vt:lpstr>
      <vt:lpstr>PHONICS TEACHING</vt:lpstr>
      <vt:lpstr>WRITING </vt:lpstr>
      <vt:lpstr>READING</vt:lpstr>
      <vt:lpstr>MATHS </vt:lpstr>
      <vt:lpstr>The Extra Exciting Bits!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dc:title>
  <dc:creator>Natasha Stone</dc:creator>
  <cp:lastModifiedBy>Natasha Stone</cp:lastModifiedBy>
  <cp:revision>5</cp:revision>
  <dcterms:created xsi:type="dcterms:W3CDTF">2022-06-15T19:35:58Z</dcterms:created>
  <dcterms:modified xsi:type="dcterms:W3CDTF">2025-07-23T19:49:42Z</dcterms:modified>
</cp:coreProperties>
</file>